
<file path=[Content_Types].xml><?xml version="1.0" encoding="utf-8"?>
<Types xmlns="http://schemas.openxmlformats.org/package/2006/content-types">
  <Default Extension="png" ContentType="image/png"/>
  <Default Extension="jpeg" ContentType="image/jpeg"/>
  <Default Extension="3gp" ContentType="vide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25" r:id="rId25"/>
    <p:sldId id="326" r:id="rId26"/>
    <p:sldId id="327"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1B8ABB09-4A1D-463E-8065-109CC2B7EFAA}" type="datetimeFigureOut">
              <a:rPr lang="ar-SA" smtClean="0"/>
              <a:t>28/02/1441</a:t>
            </a:fld>
            <a:endParaRPr lang="ar-SA"/>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28/02/1441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1B8ABB09-4A1D-463E-8065-109CC2B7EFAA}" type="datetimeFigureOut">
              <a:rPr lang="ar-SA" smtClean="0"/>
              <a:t>28/02/1441</a:t>
            </a:fld>
            <a:endParaRPr lang="ar-SA"/>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1B8ABB09-4A1D-463E-8065-109CC2B7EFAA}" type="datetimeFigureOut">
              <a:rPr lang="ar-SA" smtClean="0"/>
              <a:t>28/02/1441</a:t>
            </a:fld>
            <a:endParaRPr lang="ar-SA"/>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p>
        </p:txBody>
      </p:sp>
      <p:sp>
        <p:nvSpPr>
          <p:cNvPr id="6" name="عنصر نائب لرقم الشريحة 5"/>
          <p:cNvSpPr>
            <a:spLocks noGrp="1"/>
          </p:cNvSpPr>
          <p:nvPr>
            <p:ph type="sldNum" sz="quarter" idx="12"/>
          </p:nvPr>
        </p:nvSpPr>
        <p:spPr>
          <a:xfrm>
            <a:off x="8451056" y="809624"/>
            <a:ext cx="502920" cy="300831"/>
          </a:xfrm>
        </p:spPr>
        <p:txBody>
          <a:bodyPr/>
          <a:lstStyle/>
          <a:p>
            <a:fld id="{0B34F065-1154-456A-91E3-76DE8E75E17B}" type="slidenum">
              <a:rPr lang="ar-SA" smtClean="0"/>
              <a:t>‹#›</a:t>
            </a:fld>
            <a:endParaRPr lang="ar-SA"/>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1B8ABB09-4A1D-463E-8065-109CC2B7EFAA}" type="datetimeFigureOut">
              <a:rPr lang="ar-SA" smtClean="0"/>
              <a:t>28/02/1441</a:t>
            </a:fld>
            <a:endParaRPr lang="ar-SA"/>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p>
        </p:txBody>
      </p:sp>
      <p:sp>
        <p:nvSpPr>
          <p:cNvPr id="7" name="عنصر نائب لرقم الشريحة 6"/>
          <p:cNvSpPr>
            <a:spLocks noGrp="1"/>
          </p:cNvSpPr>
          <p:nvPr>
            <p:ph type="sldNum" sz="quarter" idx="12"/>
          </p:nvPr>
        </p:nvSpPr>
        <p:spPr>
          <a:xfrm>
            <a:off x="7589520" y="6480969"/>
            <a:ext cx="502920" cy="301752"/>
          </a:xfrm>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1B8ABB09-4A1D-463E-8065-109CC2B7EFAA}" type="datetimeFigureOut">
              <a:rPr lang="ar-SA" smtClean="0"/>
              <a:t>28/02/1441</a:t>
            </a:fld>
            <a:endParaRPr lang="ar-SA"/>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28/02/1441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1B8ABB09-4A1D-463E-8065-109CC2B7EFAA}" type="datetimeFigureOut">
              <a:rPr lang="ar-SA" smtClean="0"/>
              <a:t>28/02/1441</a:t>
            </a:fld>
            <a:endParaRPr lang="ar-SA"/>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p>
        </p:txBody>
      </p:sp>
      <p:sp>
        <p:nvSpPr>
          <p:cNvPr id="4" name="عنصر نائب لرقم الشريحة 3"/>
          <p:cNvSpPr>
            <a:spLocks noGrp="1"/>
          </p:cNvSpPr>
          <p:nvPr>
            <p:ph type="sldNum" sz="quarter" idx="12"/>
          </p:nvPr>
        </p:nvSpPr>
        <p:spPr>
          <a:xfrm>
            <a:off x="7589520" y="6480969"/>
            <a:ext cx="502920" cy="301752"/>
          </a:xfrm>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1B8ABB09-4A1D-463E-8065-109CC2B7EFAA}" type="datetimeFigureOut">
              <a:rPr lang="ar-SA" smtClean="0"/>
              <a:t>28/02/1441</a:t>
            </a:fld>
            <a:endParaRPr lang="ar-SA"/>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1B8ABB09-4A1D-463E-8065-109CC2B7EFAA}" type="datetimeFigureOut">
              <a:rPr lang="ar-SA" smtClean="0"/>
              <a:t>28/02/1441</a:t>
            </a:fld>
            <a:endParaRPr lang="ar-SA"/>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B8ABB09-4A1D-463E-8065-109CC2B7EFAA}" type="datetimeFigureOut">
              <a:rPr lang="ar-SA" smtClean="0"/>
              <a:t>28/02/1441</a:t>
            </a:fld>
            <a:endParaRPr lang="ar-SA"/>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3gp"/><Relationship Id="rId1" Type="http://schemas.microsoft.com/office/2007/relationships/media" Target="../media/media1.3g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r>
              <a:rPr lang="ar-IQ" b="1" dirty="0"/>
              <a:t>قسم الطحالب الخضرـ </a:t>
            </a:r>
            <a:r>
              <a:rPr lang="ar-IQ" b="1" dirty="0" smtClean="0"/>
              <a:t>المزرقة</a:t>
            </a:r>
            <a:r>
              <a:rPr lang="en-US" b="1" dirty="0" smtClean="0"/>
              <a:t/>
            </a:r>
            <a:br>
              <a:rPr lang="en-US" b="1" dirty="0" smtClean="0"/>
            </a:br>
            <a:r>
              <a:rPr lang="ar-IQ" b="1" dirty="0" smtClean="0"/>
              <a:t>  </a:t>
            </a:r>
            <a:r>
              <a:rPr lang="en-US" b="1" dirty="0" err="1"/>
              <a:t>Divison</a:t>
            </a:r>
            <a:r>
              <a:rPr lang="en-US" b="1" dirty="0"/>
              <a:t> : </a:t>
            </a:r>
            <a:r>
              <a:rPr lang="en-US" b="1" dirty="0" err="1"/>
              <a:t>Cyanophyta</a:t>
            </a:r>
            <a:r>
              <a:rPr lang="en-US" b="1" dirty="0"/>
              <a:t> </a:t>
            </a:r>
            <a:endParaRPr lang="en-US" dirty="0"/>
          </a:p>
        </p:txBody>
      </p:sp>
      <p:sp>
        <p:nvSpPr>
          <p:cNvPr id="3" name="عنوان فرعي 2"/>
          <p:cNvSpPr>
            <a:spLocks noGrp="1"/>
          </p:cNvSpPr>
          <p:nvPr>
            <p:ph idx="1"/>
          </p:nvPr>
        </p:nvSpPr>
        <p:spPr/>
        <p:txBody>
          <a:bodyPr>
            <a:normAutofit fontScale="92500"/>
          </a:bodyPr>
          <a:lstStyle/>
          <a:p>
            <a:pPr algn="justLow" rtl="1"/>
            <a:r>
              <a:rPr lang="ar-IQ" dirty="0"/>
              <a:t>أشار الباحثون في علم المتحجرات </a:t>
            </a:r>
            <a:r>
              <a:rPr lang="en-US" dirty="0"/>
              <a:t>fossils</a:t>
            </a:r>
            <a:r>
              <a:rPr lang="ar-IQ" dirty="0"/>
              <a:t> ان الطحالب الخضر ـالمزرقة و خصوصا الأنواع الخيطية تعد من اقدم الكائنات الحية و قد يصل عمرها الى اكثر من 3.5 بليون سنة قبل الميلاد و على الرغم من انها ليست الكائنات الحية الأولى التي تستطيع القيام بعملية البناء الضوئي و لكنها تعد الخلايا الأولى التي تمتلك نظامين للتركيب الضوئي </a:t>
            </a:r>
            <a:r>
              <a:rPr lang="en-US" dirty="0"/>
              <a:t>Two photosystem </a:t>
            </a:r>
            <a:r>
              <a:rPr lang="ar-IQ" dirty="0"/>
              <a:t> و تعطي الأوكسجين كناتج نهائي حيوي </a:t>
            </a:r>
            <a:r>
              <a:rPr lang="en-US" dirty="0" err="1"/>
              <a:t>Bioproduct</a:t>
            </a:r>
            <a:r>
              <a:rPr lang="en-US" dirty="0"/>
              <a:t> </a:t>
            </a:r>
            <a:r>
              <a:rPr lang="ar-IQ" dirty="0"/>
              <a:t> من هذه العملية و التي يعود لها الدور الكبير في تكوين الغلاف الجوي </a:t>
            </a:r>
            <a:r>
              <a:rPr lang="en-US" dirty="0"/>
              <a:t>Atmosphere</a:t>
            </a:r>
          </a:p>
        </p:txBody>
      </p:sp>
    </p:spTree>
    <p:extLst>
      <p:ext uri="{BB962C8B-B14F-4D97-AF65-F5344CB8AC3E}">
        <p14:creationId xmlns:p14="http://schemas.microsoft.com/office/powerpoint/2010/main" val="4130865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r>
              <a:rPr lang="ar-IQ" b="1" dirty="0"/>
              <a:t>و </a:t>
            </a:r>
            <a:r>
              <a:rPr lang="ar-IQ" dirty="0"/>
              <a:t>تنتشر هذه الطحالب في مختلف البيئات المائية و اليابسة بصورة هائمة او ملتصقة , إذ تتواجد بعض افرادها في الينابيع الكبريتية الساخنة التي تتراوح درجة حرارتها مابين</a:t>
            </a:r>
            <a:r>
              <a:rPr lang="en-US" dirty="0"/>
              <a:t>- 50 </a:t>
            </a:r>
            <a:r>
              <a:rPr lang="ar-IQ" dirty="0" smtClean="0"/>
              <a:t>-</a:t>
            </a:r>
            <a:r>
              <a:rPr lang="en-US" dirty="0" smtClean="0"/>
              <a:t> </a:t>
            </a:r>
            <a:r>
              <a:rPr lang="en-US" dirty="0"/>
              <a:t>73</a:t>
            </a:r>
            <a:r>
              <a:rPr lang="ar-IQ" dirty="0"/>
              <a:t>م ◦ , بينما يلاحظ تواجد بعض انواعها في المناطق القطبية على الثلوج كما في طحلب </a:t>
            </a:r>
            <a:r>
              <a:rPr lang="en-US" i="1" dirty="0" err="1"/>
              <a:t>Phormidium</a:t>
            </a:r>
            <a:r>
              <a:rPr lang="en-US" i="1" dirty="0"/>
              <a:t> </a:t>
            </a:r>
            <a:r>
              <a:rPr lang="en-US" dirty="0"/>
              <a:t> </a:t>
            </a:r>
            <a:r>
              <a:rPr lang="ar-IQ" dirty="0"/>
              <a:t> , كما تتواجد بعض الانواع في حقول النفط والبرك النفطية ،   كما تنمو بعض الانواع داخل اجسام بعض النباتات وبصورة تعايشية كما في طحلب </a:t>
            </a:r>
            <a:r>
              <a:rPr lang="en-US" i="1" dirty="0" err="1"/>
              <a:t>Nostoc</a:t>
            </a:r>
            <a:r>
              <a:rPr lang="en-US" i="1" dirty="0"/>
              <a:t> </a:t>
            </a:r>
            <a:r>
              <a:rPr lang="ar-IQ" dirty="0"/>
              <a:t> الذي ينمو داخل جسم الحزاز </a:t>
            </a:r>
            <a:r>
              <a:rPr lang="en-US" i="1" dirty="0" err="1"/>
              <a:t>Anthroceros</a:t>
            </a:r>
            <a:r>
              <a:rPr lang="en-US" i="1" dirty="0"/>
              <a:t>  </a:t>
            </a:r>
            <a:r>
              <a:rPr lang="ar-IQ" dirty="0"/>
              <a:t>وتعايش طحلب </a:t>
            </a:r>
            <a:r>
              <a:rPr lang="en-US" i="1" dirty="0" err="1"/>
              <a:t>Scytonema</a:t>
            </a:r>
            <a:r>
              <a:rPr lang="en-US" dirty="0"/>
              <a:t> </a:t>
            </a:r>
            <a:r>
              <a:rPr lang="ar-IQ" dirty="0"/>
              <a:t> مع بعض انواع الفطريات مكونة الاشنات .</a:t>
            </a:r>
            <a:endParaRPr lang="en-US" dirty="0"/>
          </a:p>
          <a:p>
            <a:endParaRPr lang="en-US" dirty="0"/>
          </a:p>
        </p:txBody>
      </p:sp>
    </p:spTree>
    <p:extLst>
      <p:ext uri="{BB962C8B-B14F-4D97-AF65-F5344CB8AC3E}">
        <p14:creationId xmlns:p14="http://schemas.microsoft.com/office/powerpoint/2010/main" val="418106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a:t>General characteristic of Blue-green algae</a:t>
            </a:r>
            <a:r>
              <a:rPr lang="en-US" sz="3600" dirty="0"/>
              <a:t/>
            </a:r>
            <a:br>
              <a:rPr lang="en-US" sz="3600" dirty="0"/>
            </a:br>
            <a:endParaRPr lang="en-US" sz="3600" dirty="0"/>
          </a:p>
        </p:txBody>
      </p:sp>
      <p:sp>
        <p:nvSpPr>
          <p:cNvPr id="3" name="عنصر نائب للمحتوى 2"/>
          <p:cNvSpPr>
            <a:spLocks noGrp="1"/>
          </p:cNvSpPr>
          <p:nvPr>
            <p:ph idx="1"/>
          </p:nvPr>
        </p:nvSpPr>
        <p:spPr/>
        <p:txBody>
          <a:bodyPr>
            <a:normAutofit fontScale="70000" lnSpcReduction="20000"/>
          </a:bodyPr>
          <a:lstStyle/>
          <a:p>
            <a:pPr lvl="0" algn="r" rtl="1"/>
            <a:r>
              <a:rPr lang="ar-IQ" dirty="0"/>
              <a:t>تكون بدائية النواة اي ان المادة النووية فاقدة للغشاء النووي  المحيط بها .</a:t>
            </a:r>
            <a:r>
              <a:rPr lang="en-US" dirty="0"/>
              <a:t>Prokaryotic </a:t>
            </a:r>
          </a:p>
          <a:p>
            <a:pPr lvl="0" algn="r" rtl="1"/>
            <a:r>
              <a:rPr lang="ar-SA" dirty="0"/>
              <a:t>تفتقر وجود البلاستيدات المحددة (اي بدون غشاء )اذ توجد الصبغات على صفائح البناء الضوئي في البروتوبلاست المحيطي </a:t>
            </a:r>
            <a:endParaRPr lang="en-US" dirty="0"/>
          </a:p>
          <a:p>
            <a:pPr lvl="0" algn="r" rtl="1"/>
            <a:r>
              <a:rPr lang="ar-SA" dirty="0"/>
              <a:t>لا توجد بها عضيات الخلوية المتواجدة في خلايا الطحالب الحقيقية النواة   كأجسام كولجي و الفجوات الحقيقية و الشيكة الأندوبلازمية والمايتوكندريا وتتركز أنزيمات التنفس على الغشاء البلازمي السطحي ،  بينما خلايا بقية الطحالب تكون ذات نوى متعضية</a:t>
            </a:r>
            <a:r>
              <a:rPr lang="en-US" dirty="0"/>
              <a:t> ) </a:t>
            </a:r>
            <a:r>
              <a:rPr lang="ar-SA" dirty="0"/>
              <a:t>حقيقية النواة</a:t>
            </a:r>
            <a:r>
              <a:rPr lang="en-US" dirty="0"/>
              <a:t> . (Eukaryotic  </a:t>
            </a:r>
            <a:r>
              <a:rPr lang="ar-SA" dirty="0"/>
              <a:t>لهذا وبسبب تشابه بعض صفاتها مع البكتريا صنفت ضمن مجموعة البكتريا باسم  </a:t>
            </a:r>
            <a:r>
              <a:rPr lang="en-US" u="sng" dirty="0" err="1"/>
              <a:t>Cyanobacte</a:t>
            </a:r>
            <a:r>
              <a:rPr lang="en-US" dirty="0" err="1"/>
              <a:t>r</a:t>
            </a:r>
            <a:endParaRPr lang="en-US" dirty="0"/>
          </a:p>
          <a:p>
            <a:pPr lvl="0" algn="r" rtl="1"/>
            <a:r>
              <a:rPr lang="en-US" dirty="0"/>
              <a:t>– </a:t>
            </a:r>
            <a:r>
              <a:rPr lang="ar-SA" dirty="0"/>
              <a:t>المواد الغذائية المخزونة بشكل نشأ من نوع </a:t>
            </a:r>
            <a:r>
              <a:rPr lang="en-US" dirty="0" err="1"/>
              <a:t>Cyanophycin</a:t>
            </a:r>
            <a:r>
              <a:rPr lang="en-US" dirty="0"/>
              <a:t> starch  </a:t>
            </a:r>
          </a:p>
          <a:p>
            <a:pPr algn="r" rtl="1"/>
            <a:r>
              <a:rPr lang="en-US" dirty="0"/>
              <a:t>-  </a:t>
            </a:r>
            <a:r>
              <a:rPr lang="ar-SA" dirty="0"/>
              <a:t>تحتوي اضافة لصبغة الكلوروفيل </a:t>
            </a:r>
            <a:r>
              <a:rPr lang="en-US" dirty="0" err="1"/>
              <a:t>Chlorophyl</a:t>
            </a:r>
            <a:r>
              <a:rPr lang="ar-SA" dirty="0"/>
              <a:t> على صبغتي الفايكوسيانين </a:t>
            </a:r>
            <a:r>
              <a:rPr lang="en-US" dirty="0" err="1"/>
              <a:t>Phycocyanin</a:t>
            </a:r>
            <a:r>
              <a:rPr lang="ar-SA" dirty="0"/>
              <a:t> والكاروتين </a:t>
            </a:r>
            <a:r>
              <a:rPr lang="en-US" dirty="0" err="1"/>
              <a:t>Carotin</a:t>
            </a:r>
            <a:endParaRPr lang="en-US" dirty="0"/>
          </a:p>
        </p:txBody>
      </p:sp>
    </p:spTree>
    <p:extLst>
      <p:ext uri="{BB962C8B-B14F-4D97-AF65-F5344CB8AC3E}">
        <p14:creationId xmlns:p14="http://schemas.microsoft.com/office/powerpoint/2010/main" val="2908883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lvl="0" algn="just" rtl="1"/>
            <a:r>
              <a:rPr lang="ar-SA" dirty="0"/>
              <a:t>تفضل البيئة المتعادلة او القاعدية لانها حساسة للوسط الحامضي</a:t>
            </a:r>
            <a:endParaRPr lang="en-US" dirty="0"/>
          </a:p>
          <a:p>
            <a:pPr lvl="0" algn="just" rtl="1"/>
            <a:r>
              <a:rPr lang="en-US" dirty="0"/>
              <a:t>  </a:t>
            </a:r>
            <a:r>
              <a:rPr lang="ar-SA" dirty="0"/>
              <a:t>تتكاثر عن طريق التكاثر اللاجنسي فقط بالانقسام الثنائي البسيط ، لايوجد فيها تكاثر جنسي.</a:t>
            </a:r>
            <a:endParaRPr lang="en-US" dirty="0"/>
          </a:p>
          <a:p>
            <a:pPr algn="just" rtl="1"/>
            <a:r>
              <a:rPr lang="ar-SA" dirty="0"/>
              <a:t>تفتقر جميع انواعها الى الأسواط او الأهداب في الأشكال التكاثرية و الحضرية </a:t>
            </a:r>
            <a:r>
              <a:rPr lang="ar-IQ" dirty="0" smtClean="0"/>
              <a:t>.</a:t>
            </a:r>
            <a:endParaRPr lang="en-US" dirty="0"/>
          </a:p>
        </p:txBody>
      </p:sp>
    </p:spTree>
    <p:extLst>
      <p:ext uri="{BB962C8B-B14F-4D97-AF65-F5344CB8AC3E}">
        <p14:creationId xmlns:p14="http://schemas.microsoft.com/office/powerpoint/2010/main" val="2872686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t>ثانيا ً : التركيب الخلوي </a:t>
            </a:r>
            <a:r>
              <a:rPr lang="en-US" dirty="0"/>
              <a:t/>
            </a:r>
            <a:br>
              <a:rPr lang="en-US" dirty="0"/>
            </a:br>
            <a:endParaRPr lang="en-US" dirty="0"/>
          </a:p>
        </p:txBody>
      </p:sp>
      <p:sp>
        <p:nvSpPr>
          <p:cNvPr id="3" name="عنصر نائب للمحتوى 2"/>
          <p:cNvSpPr>
            <a:spLocks noGrp="1"/>
          </p:cNvSpPr>
          <p:nvPr>
            <p:ph idx="1"/>
          </p:nvPr>
        </p:nvSpPr>
        <p:spPr/>
        <p:txBody>
          <a:bodyPr/>
          <a:lstStyle/>
          <a:p>
            <a:pPr algn="just" rtl="1"/>
            <a:r>
              <a:rPr lang="ar-IQ" dirty="0"/>
              <a:t>كما ذكر سابقا ً بان شعبة الطحالب الخضر المزرقة تعتبر كائنات بدائية النواة </a:t>
            </a:r>
            <a:r>
              <a:rPr lang="en-US" dirty="0"/>
              <a:t>Prokaryotic</a:t>
            </a:r>
            <a:r>
              <a:rPr lang="ar-IQ" dirty="0"/>
              <a:t> اي ان المادة النووية تكون فاقدة للغشاء النووي المحيط بها اذ تكون منتشرة في السايتوبلازم  . كما تفتقد افراد هذه الشعبة الى وجود العضيات الخلوية الموجودة في الطحالب و الكائنات الحقيقية النواة كأجسام كولجي والمايتوكوندريا والشبكة الاندوبلازمية  وقد تحتوي بعض الانواع على الفجوات الغازية </a:t>
            </a:r>
            <a:r>
              <a:rPr lang="en-US" dirty="0"/>
              <a:t>Gas vacuole </a:t>
            </a:r>
          </a:p>
          <a:p>
            <a:endParaRPr lang="en-US" dirty="0"/>
          </a:p>
        </p:txBody>
      </p:sp>
    </p:spTree>
    <p:extLst>
      <p:ext uri="{BB962C8B-B14F-4D97-AF65-F5344CB8AC3E}">
        <p14:creationId xmlns:p14="http://schemas.microsoft.com/office/powerpoint/2010/main" val="1560280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54162"/>
          </a:xfrm>
        </p:spPr>
        <p:txBody>
          <a:bodyPr>
            <a:normAutofit fontScale="90000"/>
          </a:bodyPr>
          <a:lstStyle/>
          <a:p>
            <a:r>
              <a:rPr lang="ar-IQ" sz="2400" dirty="0"/>
              <a:t>وتحاط خلية الطحلب الاخضر المزرق عادة بجدار خلوي وطبقة خارجية من مادة جيلاتينية  تكون شفافة رقيقة او سميكة متعددة الطبقات اما البروتوبلاست فيتميز الى منطقتين:- </a:t>
            </a:r>
            <a:r>
              <a:rPr lang="en-US" sz="2400" dirty="0"/>
              <a:t/>
            </a:r>
            <a:br>
              <a:rPr lang="en-US" sz="2400" dirty="0"/>
            </a:br>
            <a:endParaRPr lang="en-US" sz="2400" dirty="0"/>
          </a:p>
        </p:txBody>
      </p:sp>
      <p:sp>
        <p:nvSpPr>
          <p:cNvPr id="3" name="عنصر نائب للمحتوى 2"/>
          <p:cNvSpPr>
            <a:spLocks noGrp="1"/>
          </p:cNvSpPr>
          <p:nvPr>
            <p:ph idx="1"/>
          </p:nvPr>
        </p:nvSpPr>
        <p:spPr/>
        <p:txBody>
          <a:bodyPr>
            <a:normAutofit fontScale="92500" lnSpcReduction="10000"/>
          </a:bodyPr>
          <a:lstStyle/>
          <a:p>
            <a:pPr lvl="0" algn="just" rtl="1"/>
            <a:r>
              <a:rPr lang="ar-IQ" dirty="0"/>
              <a:t>منطقة خارجية ملونة تدعى </a:t>
            </a:r>
            <a:r>
              <a:rPr lang="en-US" dirty="0" err="1"/>
              <a:t>Chromoplast</a:t>
            </a:r>
            <a:r>
              <a:rPr lang="en-US" dirty="0"/>
              <a:t> </a:t>
            </a:r>
          </a:p>
          <a:p>
            <a:pPr algn="just" rtl="1"/>
            <a:r>
              <a:rPr lang="ar-IQ" dirty="0"/>
              <a:t>منطقة داخلية مركزية حبيبية غير ملونة تدعى </a:t>
            </a:r>
            <a:r>
              <a:rPr lang="en-US" dirty="0" err="1" smtClean="0"/>
              <a:t>Centroplasm</a:t>
            </a:r>
            <a:endParaRPr lang="ar-IQ" dirty="0" smtClean="0"/>
          </a:p>
          <a:p>
            <a:pPr algn="just" rtl="1"/>
            <a:r>
              <a:rPr lang="ar-IQ" dirty="0"/>
              <a:t>ويحتوي الجزء الجزء المحيطي من البروتوبلاست على صفائح البناء الضوئي   </a:t>
            </a:r>
            <a:r>
              <a:rPr lang="en-US" dirty="0"/>
              <a:t>Thylakoids  </a:t>
            </a:r>
            <a:r>
              <a:rPr lang="ar-IQ" dirty="0"/>
              <a:t>المفردة  و المؤلفة من غشائين سميكين وتكون  غير محاطة بغشاء  وتتركز على هذه الصفائح الحبيبات الصبغية </a:t>
            </a:r>
            <a:r>
              <a:rPr lang="en-US" dirty="0" err="1"/>
              <a:t>phycobilisomes</a:t>
            </a:r>
            <a:r>
              <a:rPr lang="en-US" dirty="0"/>
              <a:t> </a:t>
            </a:r>
            <a:r>
              <a:rPr lang="ar-IQ" dirty="0"/>
              <a:t> وهي عبارة عن صبغات البيلوبروتينات والتي تتألف من بروتينات متعددة مع صبغات </a:t>
            </a:r>
            <a:r>
              <a:rPr lang="en-US" dirty="0" err="1"/>
              <a:t>phycocyanin</a:t>
            </a:r>
            <a:r>
              <a:rPr lang="en-US" dirty="0"/>
              <a:t>  </a:t>
            </a:r>
            <a:r>
              <a:rPr lang="ar-IQ" dirty="0"/>
              <a:t>الخضراء المزرقة وصبغة ال </a:t>
            </a:r>
            <a:r>
              <a:rPr lang="en-US" dirty="0" err="1"/>
              <a:t>phycoerythrine</a:t>
            </a:r>
            <a:r>
              <a:rPr lang="en-US" dirty="0"/>
              <a:t> </a:t>
            </a:r>
            <a:r>
              <a:rPr lang="ar-IQ" dirty="0"/>
              <a:t> الحمراء . </a:t>
            </a:r>
            <a:r>
              <a:rPr lang="en-US" dirty="0" smtClean="0"/>
              <a:t> </a:t>
            </a:r>
            <a:endParaRPr lang="en-US" dirty="0"/>
          </a:p>
        </p:txBody>
      </p:sp>
    </p:spTree>
    <p:extLst>
      <p:ext uri="{BB962C8B-B14F-4D97-AF65-F5344CB8AC3E}">
        <p14:creationId xmlns:p14="http://schemas.microsoft.com/office/powerpoint/2010/main" val="3970481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IQ" dirty="0"/>
              <a:t>ومن المركبات الخلوية الاخرى انتشار الرايبوسومات بصورة حرة في السايتوبلازم بالإضافة  الى وجود مركبات فوسفاتية متعددة مرتبطة مع البروتين وتظهر بشكل تراكيب عصوية وتعرف ب </a:t>
            </a:r>
            <a:r>
              <a:rPr lang="en-US" dirty="0"/>
              <a:t>Polyphosphate bodies </a:t>
            </a:r>
          </a:p>
          <a:p>
            <a:pPr algn="just" rtl="1"/>
            <a:r>
              <a:rPr lang="ar-IQ" dirty="0"/>
              <a:t>    كما يلاحظ وجود اجسام متعددة الاضلاع يعتقد انها  تحوي انزيمات البناء الضوئي وتعرف بـ </a:t>
            </a:r>
            <a:r>
              <a:rPr lang="en-US" dirty="0" err="1"/>
              <a:t>Polyhederal</a:t>
            </a:r>
            <a:r>
              <a:rPr lang="en-US" dirty="0"/>
              <a:t> bodies </a:t>
            </a:r>
          </a:p>
        </p:txBody>
      </p:sp>
    </p:spTree>
    <p:extLst>
      <p:ext uri="{BB962C8B-B14F-4D97-AF65-F5344CB8AC3E}">
        <p14:creationId xmlns:p14="http://schemas.microsoft.com/office/powerpoint/2010/main" val="857176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t>البلاستيدات و الصبغات التمثيلية </a:t>
            </a:r>
            <a:endParaRPr lang="en-US" dirty="0"/>
          </a:p>
        </p:txBody>
      </p:sp>
      <p:sp>
        <p:nvSpPr>
          <p:cNvPr id="3" name="عنصر نائب للمحتوى 2"/>
          <p:cNvSpPr>
            <a:spLocks noGrp="1"/>
          </p:cNvSpPr>
          <p:nvPr>
            <p:ph idx="1"/>
          </p:nvPr>
        </p:nvSpPr>
        <p:spPr/>
        <p:txBody>
          <a:bodyPr>
            <a:normAutofit lnSpcReduction="10000"/>
          </a:bodyPr>
          <a:lstStyle/>
          <a:p>
            <a:pPr algn="just" rtl="1"/>
            <a:r>
              <a:rPr lang="ar-IQ" dirty="0"/>
              <a:t>ينعدم وجود البلاستيدات وتحل  الصبغات على صفائح البناء الضوئي المنتشرة في البروتوبلاست المحيطي . وتتمثل الصبغات بصبغات كلوروفيل </a:t>
            </a:r>
            <a:r>
              <a:rPr lang="en-US" dirty="0"/>
              <a:t> , a </a:t>
            </a:r>
            <a:r>
              <a:rPr lang="ar-IQ" dirty="0"/>
              <a:t>وصبغة </a:t>
            </a:r>
            <a:r>
              <a:rPr lang="en-US" dirty="0"/>
              <a:t>β- carotene </a:t>
            </a:r>
            <a:r>
              <a:rPr lang="ar-IQ" dirty="0"/>
              <a:t> وصبغات زانثوفيلية منها </a:t>
            </a:r>
            <a:r>
              <a:rPr lang="en-US" dirty="0" err="1"/>
              <a:t>Myxophycean</a:t>
            </a:r>
            <a:r>
              <a:rPr lang="en-US" dirty="0"/>
              <a:t> </a:t>
            </a:r>
            <a:r>
              <a:rPr lang="ar-IQ" dirty="0"/>
              <a:t> و </a:t>
            </a:r>
            <a:r>
              <a:rPr lang="en-US" dirty="0" err="1"/>
              <a:t>Zeazanthin</a:t>
            </a:r>
            <a:r>
              <a:rPr lang="en-US" dirty="0"/>
              <a:t> </a:t>
            </a:r>
            <a:r>
              <a:rPr lang="ar-IQ" dirty="0"/>
              <a:t>بالإضافة الى صبغات </a:t>
            </a:r>
            <a:r>
              <a:rPr lang="en-US" dirty="0" err="1"/>
              <a:t>Biliproteins</a:t>
            </a:r>
            <a:r>
              <a:rPr lang="en-US" dirty="0"/>
              <a:t> </a:t>
            </a:r>
            <a:r>
              <a:rPr lang="ar-IQ" dirty="0"/>
              <a:t> وهي صبغات مرتبطة مع البروتين ذائبة في الماء  و المتمثلة بالصبغة الخضراء المزرقة </a:t>
            </a:r>
            <a:r>
              <a:rPr lang="en-US" dirty="0" err="1"/>
              <a:t>Phycocyanin</a:t>
            </a:r>
            <a:r>
              <a:rPr lang="en-US" dirty="0"/>
              <a:t> </a:t>
            </a:r>
            <a:r>
              <a:rPr lang="ar-IQ" dirty="0"/>
              <a:t> و الصبغة الحمراء </a:t>
            </a:r>
            <a:r>
              <a:rPr lang="en-US" dirty="0" err="1"/>
              <a:t>Phycoerythrin</a:t>
            </a:r>
            <a:r>
              <a:rPr lang="en-US" dirty="0"/>
              <a:t> </a:t>
            </a:r>
            <a:r>
              <a:rPr lang="ar-IQ" dirty="0"/>
              <a:t> الصبغة الخضراء المزرقة المساعدة </a:t>
            </a:r>
            <a:r>
              <a:rPr lang="en-US" dirty="0" err="1"/>
              <a:t>Allophycocyanin</a:t>
            </a:r>
            <a:r>
              <a:rPr lang="en-US" dirty="0"/>
              <a:t> </a:t>
            </a:r>
            <a:r>
              <a:rPr lang="ar-IQ" dirty="0"/>
              <a:t> . </a:t>
            </a:r>
            <a:endParaRPr lang="en-US" dirty="0"/>
          </a:p>
          <a:p>
            <a:pPr algn="just" rtl="1"/>
            <a:endParaRPr lang="en-US" dirty="0"/>
          </a:p>
        </p:txBody>
      </p:sp>
    </p:spTree>
    <p:extLst>
      <p:ext uri="{BB962C8B-B14F-4D97-AF65-F5344CB8AC3E}">
        <p14:creationId xmlns:p14="http://schemas.microsoft.com/office/powerpoint/2010/main" val="1802034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just" rtl="1"/>
            <a:r>
              <a:rPr lang="ar-IQ" b="1" dirty="0" smtClean="0"/>
              <a:t>الكاروتينات </a:t>
            </a:r>
            <a:r>
              <a:rPr lang="en-US" b="1" dirty="0" smtClean="0"/>
              <a:t>Carotenoids </a:t>
            </a:r>
            <a:r>
              <a:rPr lang="ar-IQ" b="1" dirty="0" smtClean="0"/>
              <a:t> :</a:t>
            </a:r>
            <a:r>
              <a:rPr lang="en-US" dirty="0"/>
              <a:t/>
            </a:r>
            <a:br>
              <a:rPr lang="en-US" dirty="0"/>
            </a:br>
            <a:endParaRPr lang="en-US" dirty="0"/>
          </a:p>
        </p:txBody>
      </p:sp>
      <p:sp>
        <p:nvSpPr>
          <p:cNvPr id="3" name="عنصر نائب للمحتوى 2"/>
          <p:cNvSpPr>
            <a:spLocks noGrp="1"/>
          </p:cNvSpPr>
          <p:nvPr>
            <p:ph idx="1"/>
          </p:nvPr>
        </p:nvSpPr>
        <p:spPr/>
        <p:txBody>
          <a:bodyPr/>
          <a:lstStyle/>
          <a:p>
            <a:pPr algn="just" rtl="1"/>
            <a:r>
              <a:rPr lang="ar-IQ" dirty="0"/>
              <a:t>هي الحبيبات التي تعطي اللون الاحمر او البرتقالي او الاصفر ولاتذوب في الماء وتذوب في الكحول و الايثر و البنزين والاسيتون وتتواجد عادة داخل البلاستيدات وتقسم الى مجموعتين :- </a:t>
            </a:r>
            <a:endParaRPr lang="en-US" dirty="0"/>
          </a:p>
          <a:p>
            <a:pPr lvl="0" algn="just" rtl="1"/>
            <a:r>
              <a:rPr lang="ar-IQ" dirty="0"/>
              <a:t>الكاروتين    </a:t>
            </a:r>
            <a:r>
              <a:rPr lang="en-US" dirty="0"/>
              <a:t>Carotene</a:t>
            </a:r>
            <a:r>
              <a:rPr lang="ar-IQ" dirty="0"/>
              <a:t> ( البرتقالية ) </a:t>
            </a:r>
            <a:endParaRPr lang="en-US" dirty="0"/>
          </a:p>
          <a:p>
            <a:pPr lvl="0" algn="just" rtl="1"/>
            <a:r>
              <a:rPr lang="ar-IQ" dirty="0"/>
              <a:t>الزانثوفيلات ( الصفراء ) </a:t>
            </a:r>
            <a:endParaRPr lang="en-US" dirty="0"/>
          </a:p>
          <a:p>
            <a:pPr algn="just" rtl="1"/>
            <a:endParaRPr lang="en-US" dirty="0"/>
          </a:p>
        </p:txBody>
      </p:sp>
    </p:spTree>
    <p:extLst>
      <p:ext uri="{BB962C8B-B14F-4D97-AF65-F5344CB8AC3E}">
        <p14:creationId xmlns:p14="http://schemas.microsoft.com/office/powerpoint/2010/main" val="4239929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p:cNvPicPr>
          <p:nvPr>
            <p:ph idx="1"/>
          </p:nvPr>
        </p:nvPicPr>
        <p:blipFill rotWithShape="1">
          <a:blip r:embed="rId2"/>
          <a:srcRect l="23388" t="28692" r="8229" b="8913"/>
          <a:stretch/>
        </p:blipFill>
        <p:spPr bwMode="auto">
          <a:xfrm>
            <a:off x="1043608" y="2060848"/>
            <a:ext cx="6336704" cy="3384376"/>
          </a:xfrm>
          <a:prstGeom prst="rect">
            <a:avLst/>
          </a:prstGeom>
          <a:noFill/>
          <a:ln w="9525">
            <a:noFill/>
            <a:miter lim="800000"/>
            <a:headEnd/>
            <a:tailEnd/>
          </a:ln>
        </p:spPr>
      </p:pic>
    </p:spTree>
    <p:extLst>
      <p:ext uri="{BB962C8B-B14F-4D97-AF65-F5344CB8AC3E}">
        <p14:creationId xmlns:p14="http://schemas.microsoft.com/office/powerpoint/2010/main" val="3246175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IQ" b="1" dirty="0"/>
              <a:t>الغذاء المخزون</a:t>
            </a:r>
            <a:endParaRPr lang="en-US" dirty="0"/>
          </a:p>
          <a:p>
            <a:pPr algn="just" rtl="1"/>
            <a:r>
              <a:rPr lang="ar-IQ" dirty="0"/>
              <a:t>      الغذاء المخزون في الطحالب الخضر المزرقة يكون بشكل نشا من نوع </a:t>
            </a:r>
            <a:r>
              <a:rPr lang="en-US" dirty="0" err="1"/>
              <a:t>Cyanophycin</a:t>
            </a:r>
            <a:r>
              <a:rPr lang="en-US" dirty="0"/>
              <a:t> starch </a:t>
            </a:r>
            <a:r>
              <a:rPr lang="ar-IQ" dirty="0"/>
              <a:t> وهي عبارة عن مركبات كاربوهيدراتية شبيهة بالكلايكوجين </a:t>
            </a:r>
            <a:r>
              <a:rPr lang="ar-IQ" dirty="0" smtClean="0"/>
              <a:t>الحيواني.</a:t>
            </a:r>
            <a:endParaRPr lang="en-US" dirty="0"/>
          </a:p>
        </p:txBody>
      </p:sp>
    </p:spTree>
    <p:extLst>
      <p:ext uri="{BB962C8B-B14F-4D97-AF65-F5344CB8AC3E}">
        <p14:creationId xmlns:p14="http://schemas.microsoft.com/office/powerpoint/2010/main" val="1143317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How a single-celled organism almost wiped out life on Earth - Anusuya Willis_144p.3gp">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78000" y="1882775"/>
            <a:ext cx="5588000" cy="4572000"/>
          </a:xfrm>
        </p:spPr>
      </p:pic>
    </p:spTree>
    <p:extLst>
      <p:ext uri="{BB962C8B-B14F-4D97-AF65-F5344CB8AC3E}">
        <p14:creationId xmlns:p14="http://schemas.microsoft.com/office/powerpoint/2010/main" val="14259343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t>الجدار الخلوي </a:t>
            </a:r>
            <a:r>
              <a:rPr lang="en-US" b="1" dirty="0"/>
              <a:t>Cell Wall </a:t>
            </a:r>
            <a:endParaRPr lang="en-US" dirty="0"/>
          </a:p>
        </p:txBody>
      </p:sp>
      <p:sp>
        <p:nvSpPr>
          <p:cNvPr id="3" name="عنصر نائب للمحتوى 2"/>
          <p:cNvSpPr>
            <a:spLocks noGrp="1"/>
          </p:cNvSpPr>
          <p:nvPr>
            <p:ph idx="1"/>
          </p:nvPr>
        </p:nvSpPr>
        <p:spPr/>
        <p:txBody>
          <a:bodyPr/>
          <a:lstStyle/>
          <a:p>
            <a:pPr algn="just" rtl="1"/>
            <a:r>
              <a:rPr lang="ar-IQ" dirty="0"/>
              <a:t>يقع الى الداخل من الغمد الجيلاتيني ويكون معقد التركيب و يتكون من مادة </a:t>
            </a:r>
            <a:r>
              <a:rPr lang="en-US" dirty="0"/>
              <a:t>Peptidoglycan </a:t>
            </a:r>
            <a:r>
              <a:rPr lang="ar-IQ" dirty="0"/>
              <a:t> و هي مادة متبلمرة من وحدات اصغر تتمثل بالمركب </a:t>
            </a:r>
            <a:r>
              <a:rPr lang="en-US" dirty="0"/>
              <a:t>N-</a:t>
            </a:r>
            <a:r>
              <a:rPr lang="en-US" dirty="0" err="1"/>
              <a:t>acetylglucose</a:t>
            </a:r>
            <a:r>
              <a:rPr lang="en-US" dirty="0"/>
              <a:t> </a:t>
            </a:r>
            <a:r>
              <a:rPr lang="en-US" dirty="0" err="1"/>
              <a:t>amie</a:t>
            </a:r>
            <a:r>
              <a:rPr lang="en-US" dirty="0"/>
              <a:t> </a:t>
            </a:r>
            <a:r>
              <a:rPr lang="ar-IQ" dirty="0"/>
              <a:t> و التي ترتبط مع بعضها بواسطة الأحماض الأمينية </a:t>
            </a:r>
            <a:r>
              <a:rPr lang="en-US" dirty="0" err="1"/>
              <a:t>Glucosamin</a:t>
            </a:r>
            <a:r>
              <a:rPr lang="en-US" dirty="0"/>
              <a:t> , Glutamic acid ,Alanine ,</a:t>
            </a:r>
            <a:r>
              <a:rPr lang="en-US" dirty="0" err="1"/>
              <a:t>Muramic</a:t>
            </a:r>
            <a:r>
              <a:rPr lang="en-US" dirty="0"/>
              <a:t> acid </a:t>
            </a:r>
            <a:r>
              <a:rPr lang="ar-IQ" dirty="0"/>
              <a:t> .</a:t>
            </a:r>
            <a:endParaRPr lang="en-US" dirty="0"/>
          </a:p>
          <a:p>
            <a:pPr algn="just" rtl="1"/>
            <a:endParaRPr lang="en-US" dirty="0"/>
          </a:p>
        </p:txBody>
      </p:sp>
    </p:spTree>
    <p:extLst>
      <p:ext uri="{BB962C8B-B14F-4D97-AF65-F5344CB8AC3E}">
        <p14:creationId xmlns:p14="http://schemas.microsoft.com/office/powerpoint/2010/main" val="3522644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20000"/>
          </a:bodyPr>
          <a:lstStyle/>
          <a:p>
            <a:pPr algn="r" rtl="1"/>
            <a:r>
              <a:rPr lang="ar-IQ" dirty="0"/>
              <a:t>يحوي الجزء المحيطي من البروتوبلاست على صفائح من البناء الضوئي المفردة و المؤلفة من غشائين سميكين 8-7 انكستروم تفصلهما مسافة قصيرة ، تتركز على هذه الصفائح الحبيبات الصبغية</a:t>
            </a:r>
            <a:r>
              <a:rPr lang="en-US" dirty="0" err="1"/>
              <a:t>Phtcobilosomes</a:t>
            </a:r>
            <a:r>
              <a:rPr lang="ar-IQ" dirty="0"/>
              <a:t> و هي عبارة عن صبغة البليروبروتين و التي تتألف من بروتينات متعددة مع  صبغات البيلوبروتين و التي تتألف من بروتينات متعددة مع صبغات الفايكوسيانين </a:t>
            </a:r>
            <a:r>
              <a:rPr lang="en-US" dirty="0" err="1"/>
              <a:t>phycocyanin</a:t>
            </a:r>
            <a:r>
              <a:rPr lang="ar-IQ" dirty="0"/>
              <a:t> الخضراء-المزرقة و صبغة الفايكوارثرين </a:t>
            </a:r>
            <a:r>
              <a:rPr lang="en-US" dirty="0" err="1"/>
              <a:t>Phycoerythrin</a:t>
            </a:r>
            <a:r>
              <a:rPr lang="en-US" dirty="0"/>
              <a:t>  </a:t>
            </a:r>
            <a:r>
              <a:rPr lang="ar-IQ" dirty="0"/>
              <a:t>و تتميز صفائح البناء الضوئي بأنتشارها في السايتوبلازم و عدم احاطتها بغشاء كما هو الحال في الطحالب الحقيقية النواة التي تحوي على بلاستيدات محددة و قد تتواجد تلك الصفائح في مناطق اخرى من السايتوبلازم اعتماداعلى عمر الخلية </a:t>
            </a:r>
            <a:endParaRPr lang="en-US" dirty="0"/>
          </a:p>
        </p:txBody>
      </p:sp>
    </p:spTree>
    <p:extLst>
      <p:ext uri="{BB962C8B-B14F-4D97-AF65-F5344CB8AC3E}">
        <p14:creationId xmlns:p14="http://schemas.microsoft.com/office/powerpoint/2010/main" val="3048260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b="1" dirty="0"/>
              <a:t>الاسواط </a:t>
            </a:r>
            <a:r>
              <a:rPr lang="en-US" b="1" dirty="0"/>
              <a:t>Flagella </a:t>
            </a:r>
            <a:r>
              <a:rPr lang="en-US" dirty="0"/>
              <a:t/>
            </a:r>
            <a:br>
              <a:rPr lang="en-US" dirty="0"/>
            </a:br>
            <a:endParaRPr lang="en-US" dirty="0"/>
          </a:p>
        </p:txBody>
      </p:sp>
      <p:sp>
        <p:nvSpPr>
          <p:cNvPr id="3" name="عنصر نائب للمحتوى 2"/>
          <p:cNvSpPr>
            <a:spLocks noGrp="1"/>
          </p:cNvSpPr>
          <p:nvPr>
            <p:ph idx="1"/>
          </p:nvPr>
        </p:nvSpPr>
        <p:spPr/>
        <p:txBody>
          <a:bodyPr/>
          <a:lstStyle/>
          <a:p>
            <a:pPr algn="just" rtl="1"/>
            <a:r>
              <a:rPr lang="ar-IQ" dirty="0"/>
              <a:t> تفتقر الطحالب الخضر المزرقة الى وجود الاسواط او الاهداب  في الاشكال الخضرية و </a:t>
            </a:r>
            <a:r>
              <a:rPr lang="ar-IQ" dirty="0" smtClean="0"/>
              <a:t>التكاثرية.</a:t>
            </a:r>
          </a:p>
          <a:p>
            <a:pPr algn="just" rtl="1"/>
            <a:r>
              <a:rPr lang="ar-IQ" dirty="0"/>
              <a:t>الا انه لوحظ نوع من الحركة التزحلقية  </a:t>
            </a:r>
            <a:r>
              <a:rPr lang="en-US" dirty="0"/>
              <a:t>gliding</a:t>
            </a:r>
            <a:r>
              <a:rPr lang="ar-IQ" dirty="0"/>
              <a:t> او الزاحفة </a:t>
            </a:r>
            <a:r>
              <a:rPr lang="en-US" dirty="0"/>
              <a:t>Creeping  </a:t>
            </a:r>
            <a:r>
              <a:rPr lang="ar-IQ" dirty="0"/>
              <a:t>لبعض الانواع الخيطية مثل طحلب </a:t>
            </a:r>
            <a:r>
              <a:rPr lang="en-US" i="1" dirty="0" err="1"/>
              <a:t>Oscillatoria</a:t>
            </a:r>
            <a:r>
              <a:rPr lang="en-US" dirty="0"/>
              <a:t> </a:t>
            </a:r>
            <a:r>
              <a:rPr lang="ar-IQ" dirty="0"/>
              <a:t> وتحدث الحركة اما بحركة نهاية الخيط حركة دورانية او حركة شبيهة بحركة بندول الساعة وفي كلا الحالتين يتحرك الطحلب الى الامام او الخلف وقد فسرت هذه الحركة على اساس عدة افتراضات منها </a:t>
            </a:r>
            <a:endParaRPr lang="en-US" dirty="0"/>
          </a:p>
        </p:txBody>
      </p:sp>
    </p:spTree>
    <p:extLst>
      <p:ext uri="{BB962C8B-B14F-4D97-AF65-F5344CB8AC3E}">
        <p14:creationId xmlns:p14="http://schemas.microsoft.com/office/powerpoint/2010/main" val="1988617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lvl="0" algn="just" rtl="1"/>
            <a:r>
              <a:rPr lang="ar-IQ" dirty="0"/>
              <a:t>ان جدار الخلية يحتوي على ثقوب تفرز عن طريق هذه الثقوب مواد جيلاتينية من داخل الخلية الى الخارج تساعد في انزلاق الطحلب .</a:t>
            </a:r>
            <a:endParaRPr lang="en-US" dirty="0"/>
          </a:p>
          <a:p>
            <a:pPr lvl="0" algn="just" rtl="1"/>
            <a:r>
              <a:rPr lang="ar-IQ" dirty="0"/>
              <a:t>الافتراض الآخرهو ان جدار الجسم يحتوي لييفات بتقلص و انبساط هذه اللييفات تتم حركة الطحلب .</a:t>
            </a:r>
            <a:endParaRPr lang="en-US" dirty="0"/>
          </a:p>
          <a:p>
            <a:pPr algn="just" rtl="1"/>
            <a:endParaRPr lang="en-US" dirty="0"/>
          </a:p>
        </p:txBody>
      </p:sp>
    </p:spTree>
    <p:extLst>
      <p:ext uri="{BB962C8B-B14F-4D97-AF65-F5344CB8AC3E}">
        <p14:creationId xmlns:p14="http://schemas.microsoft.com/office/powerpoint/2010/main" val="3309616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2400" b="1" dirty="0" err="1"/>
              <a:t>Giadkoff</a:t>
            </a:r>
            <a:r>
              <a:rPr lang="en-US" sz="2400" b="1" dirty="0"/>
              <a:t> phenomenon )</a:t>
            </a:r>
            <a:r>
              <a:rPr lang="ar-IQ" sz="2400" b="1" dirty="0"/>
              <a:t>   )</a:t>
            </a:r>
            <a:r>
              <a:rPr lang="en-US" sz="2400" b="1" dirty="0"/>
              <a:t>pigment adaptation </a:t>
            </a:r>
            <a:r>
              <a:rPr lang="en-US" sz="2400" b="1" dirty="0" smtClean="0"/>
              <a:t>                                            </a:t>
            </a:r>
            <a:r>
              <a:rPr lang="en-US" sz="2400" dirty="0"/>
              <a:t> </a:t>
            </a:r>
            <a:r>
              <a:rPr lang="ar-IQ" sz="2400" b="1" dirty="0"/>
              <a:t>ظاهرة التكيف اللوني ( ظاهرة جايدكوف )</a:t>
            </a:r>
            <a:r>
              <a:rPr lang="en-US" sz="2400" dirty="0"/>
              <a:t/>
            </a:r>
            <a:br>
              <a:rPr lang="en-US" sz="2400" dirty="0"/>
            </a:br>
            <a:endParaRPr lang="en-US" sz="2400" dirty="0"/>
          </a:p>
        </p:txBody>
      </p:sp>
      <p:sp>
        <p:nvSpPr>
          <p:cNvPr id="3" name="عنصر نائب للمحتوى 2"/>
          <p:cNvSpPr>
            <a:spLocks noGrp="1"/>
          </p:cNvSpPr>
          <p:nvPr>
            <p:ph idx="1"/>
          </p:nvPr>
        </p:nvSpPr>
        <p:spPr/>
        <p:txBody>
          <a:bodyPr>
            <a:normAutofit fontScale="92500"/>
          </a:bodyPr>
          <a:lstStyle/>
          <a:p>
            <a:pPr algn="r" rtl="1"/>
            <a:r>
              <a:rPr lang="ar-IQ" dirty="0"/>
              <a:t>ان افراد شعبة الطحالب الخضر المزرقة لها القابلية على الظهور باكثر من لون كاللون الاخضر المزرق او الاحمر او البني او الاسود وهذا قد يعود الى لون الغلاف الجيلاتيني المحيط بجسم الطحلب ا والى وجود الصبغات البيلوبروتينية الخضراء المزرقة او الحمراء بكميات كبيرة داخل الخلايا . لاحظ العالم جايدكوف ان لعامل الاضاءة اثر كبير في ظهور او اختفاء الصبغات اذ لاحظ ان الصبغة الحمراء تزداد كميتها وتختفي الصبغة الخضراء المزرقة كلما كانت الاضاءة قليلة  ويحدث العكس تحت الاضاءة الشديدة .</a:t>
            </a:r>
            <a:endParaRPr lang="en-US" dirty="0"/>
          </a:p>
        </p:txBody>
      </p:sp>
    </p:spTree>
    <p:extLst>
      <p:ext uri="{BB962C8B-B14F-4D97-AF65-F5344CB8AC3E}">
        <p14:creationId xmlns:p14="http://schemas.microsoft.com/office/powerpoint/2010/main" val="2773401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IQ" dirty="0" smtClean="0"/>
              <a:t>ويعتقد </a:t>
            </a:r>
            <a:r>
              <a:rPr lang="ar-IQ" dirty="0"/>
              <a:t>البعض ان ظهور و اختفاء هذه الصبغات يعود الى عوامل اخرى مثل قلة او نفاذ النتروجين من اماكن تواجد الطحلب او يعود الى عوامل بيئية اخرى . ومن الامثلة على ذلك وجود طحلب </a:t>
            </a:r>
            <a:r>
              <a:rPr lang="en-US" i="1" dirty="0" err="1"/>
              <a:t>Trichodesmium</a:t>
            </a:r>
            <a:r>
              <a:rPr lang="en-US" dirty="0"/>
              <a:t> </a:t>
            </a:r>
            <a:r>
              <a:rPr lang="ar-IQ" dirty="0"/>
              <a:t>الاخضر المزرق بكميات كبيرة وعلى عمق كبير تحت سطح الماء في مياه البحر الاحمر يعطي اللون الاحمر لمياه السواحل في هذا البحر . </a:t>
            </a:r>
            <a:endParaRPr lang="en-US" dirty="0"/>
          </a:p>
        </p:txBody>
      </p:sp>
    </p:spTree>
    <p:extLst>
      <p:ext uri="{BB962C8B-B14F-4D97-AF65-F5344CB8AC3E}">
        <p14:creationId xmlns:p14="http://schemas.microsoft.com/office/powerpoint/2010/main" val="2773401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t>الأشكال الخضرية في الطحالب الخضر- المزرقة</a:t>
            </a:r>
            <a:r>
              <a:rPr lang="en-US" b="1" dirty="0"/>
              <a:t>: </a:t>
            </a:r>
            <a:r>
              <a:rPr lang="en-US" dirty="0"/>
              <a:t/>
            </a:r>
            <a:br>
              <a:rPr lang="en-US" dirty="0"/>
            </a:br>
            <a:endParaRPr lang="en-US" dirty="0"/>
          </a:p>
        </p:txBody>
      </p:sp>
      <p:sp>
        <p:nvSpPr>
          <p:cNvPr id="3" name="عنصر نائب للمحتوى 2"/>
          <p:cNvSpPr>
            <a:spLocks noGrp="1"/>
          </p:cNvSpPr>
          <p:nvPr>
            <p:ph idx="1"/>
          </p:nvPr>
        </p:nvSpPr>
        <p:spPr/>
        <p:txBody>
          <a:bodyPr>
            <a:normAutofit fontScale="92500" lnSpcReduction="10000"/>
          </a:bodyPr>
          <a:lstStyle/>
          <a:p>
            <a:pPr lvl="0" algn="r" rtl="1"/>
            <a:r>
              <a:rPr lang="ar-IQ" dirty="0"/>
              <a:t>الشكل الخضري الأحادي الخلية </a:t>
            </a:r>
            <a:r>
              <a:rPr lang="en-US" dirty="0"/>
              <a:t>Unicellular form   </a:t>
            </a:r>
          </a:p>
          <a:p>
            <a:pPr algn="r" rtl="1"/>
            <a:r>
              <a:rPr lang="ar-IQ" dirty="0"/>
              <a:t>و هذا الشكل نادر لأن الخلية الأحادية عند انقسامها الأعتيادي لا تنفصل الى خليتين مستقلتين و انما تبقى في نفس الغمد </a:t>
            </a:r>
            <a:r>
              <a:rPr lang="ar-IQ" dirty="0" smtClean="0"/>
              <a:t>الجيلاتيني للخلية </a:t>
            </a:r>
            <a:r>
              <a:rPr lang="ar-IQ" dirty="0"/>
              <a:t>الأم و قد يتكرر الأنقسام داخل هذا الغمد لتتكون تجمعات من الخلايا و كل خلية متجمعة هي عبارة عن طحلب مستقل كما في الطحلب </a:t>
            </a:r>
            <a:r>
              <a:rPr lang="en-US" i="1" dirty="0" err="1"/>
              <a:t>Chroococcus</a:t>
            </a:r>
            <a:r>
              <a:rPr lang="en-US" i="1" dirty="0"/>
              <a:t> </a:t>
            </a:r>
            <a:r>
              <a:rPr lang="ar-SA" dirty="0"/>
              <a:t> و </a:t>
            </a:r>
            <a:r>
              <a:rPr lang="en-US" i="1" dirty="0" err="1"/>
              <a:t>Gleocapsa</a:t>
            </a:r>
            <a:r>
              <a:rPr lang="en-US" i="1" dirty="0"/>
              <a:t> </a:t>
            </a:r>
            <a:r>
              <a:rPr lang="ar-SA" dirty="0"/>
              <a:t>و قد يزداد  عدد الخلايا داخل هذه التجمعات و قد تأحذ اشكال محددة كروية او غير منتظمة كما في الطحالب </a:t>
            </a:r>
            <a:r>
              <a:rPr lang="en-US" i="1" dirty="0" err="1"/>
              <a:t>Aphanocapsa</a:t>
            </a:r>
            <a:r>
              <a:rPr lang="en-US" i="1" dirty="0"/>
              <a:t> </a:t>
            </a:r>
            <a:r>
              <a:rPr lang="ar-SA" dirty="0"/>
              <a:t>,</a:t>
            </a:r>
            <a:r>
              <a:rPr lang="ar-SA" i="1" dirty="0"/>
              <a:t>  </a:t>
            </a:r>
            <a:r>
              <a:rPr lang="en-US" i="1" dirty="0" err="1"/>
              <a:t>Merismopedi</a:t>
            </a:r>
            <a:r>
              <a:rPr lang="en-US" dirty="0" err="1"/>
              <a:t>a</a:t>
            </a:r>
            <a:r>
              <a:rPr lang="en-US" dirty="0"/>
              <a:t> </a:t>
            </a:r>
            <a:r>
              <a:rPr lang="ar-SA" dirty="0"/>
              <a:t>و </a:t>
            </a:r>
            <a:r>
              <a:rPr lang="en-US" i="1" dirty="0" err="1"/>
              <a:t>Microcystis</a:t>
            </a:r>
            <a:r>
              <a:rPr lang="ar-SA" i="1" dirty="0"/>
              <a:t> .</a:t>
            </a:r>
            <a:endParaRPr lang="en-US" dirty="0"/>
          </a:p>
        </p:txBody>
      </p:sp>
    </p:spTree>
    <p:extLst>
      <p:ext uri="{BB962C8B-B14F-4D97-AF65-F5344CB8AC3E}">
        <p14:creationId xmlns:p14="http://schemas.microsoft.com/office/powerpoint/2010/main" val="2773401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SA" sz="3200" b="1" dirty="0">
                <a:latin typeface="+mn-lt"/>
              </a:rPr>
              <a:t>الشكل الخضري المتعدد الخلايا    </a:t>
            </a:r>
            <a:r>
              <a:rPr lang="en-US" sz="3200" b="1" dirty="0">
                <a:latin typeface="+mn-lt"/>
              </a:rPr>
              <a:t>Multicellular form</a:t>
            </a:r>
            <a:br>
              <a:rPr lang="en-US" sz="3200" b="1" dirty="0">
                <a:latin typeface="+mn-lt"/>
              </a:rPr>
            </a:br>
            <a:endParaRPr lang="en-US" sz="3200" b="1" dirty="0">
              <a:latin typeface="+mn-lt"/>
            </a:endParaRPr>
          </a:p>
        </p:txBody>
      </p:sp>
      <p:sp>
        <p:nvSpPr>
          <p:cNvPr id="3" name="عنصر نائب للمحتوى 2"/>
          <p:cNvSpPr>
            <a:spLocks noGrp="1"/>
          </p:cNvSpPr>
          <p:nvPr>
            <p:ph idx="1"/>
          </p:nvPr>
        </p:nvSpPr>
        <p:spPr/>
        <p:txBody>
          <a:bodyPr>
            <a:normAutofit lnSpcReduction="10000"/>
          </a:bodyPr>
          <a:lstStyle/>
          <a:p>
            <a:pPr algn="r" rtl="1"/>
            <a:r>
              <a:rPr lang="ar-IQ" dirty="0"/>
              <a:t>عندما يكون انقسام الخلايا بأتجا ه واحد يتكون صف من الخلايا غير محاط بغمد جيلاتيني و يطلق عليه في هذه الحالة بالشعيرات </a:t>
            </a:r>
            <a:r>
              <a:rPr lang="en-US" dirty="0" err="1"/>
              <a:t>Tricomes</a:t>
            </a:r>
            <a:r>
              <a:rPr lang="en-US" dirty="0"/>
              <a:t> </a:t>
            </a:r>
            <a:r>
              <a:rPr lang="ar-SA" dirty="0"/>
              <a:t>و لكن عند احاطتها بالغمد تدعى بالخيوط </a:t>
            </a:r>
            <a:r>
              <a:rPr lang="en-US" dirty="0" smtClean="0"/>
              <a:t>Filaments</a:t>
            </a:r>
            <a:endParaRPr lang="ar-IQ" dirty="0" smtClean="0"/>
          </a:p>
          <a:p>
            <a:pPr algn="r" rtl="1"/>
            <a:r>
              <a:rPr lang="ar-IQ" dirty="0"/>
              <a:t>كما يظهر ذلك في الأجناس </a:t>
            </a:r>
            <a:r>
              <a:rPr lang="en-US" i="1" dirty="0" err="1"/>
              <a:t>Oscillatoria</a:t>
            </a:r>
            <a:r>
              <a:rPr lang="en-US" dirty="0"/>
              <a:t> , </a:t>
            </a:r>
            <a:r>
              <a:rPr lang="en-US" i="1" dirty="0" err="1"/>
              <a:t>Lyngbya</a:t>
            </a:r>
            <a:r>
              <a:rPr lang="en-US" dirty="0"/>
              <a:t> </a:t>
            </a:r>
            <a:r>
              <a:rPr lang="ar-IQ" dirty="0"/>
              <a:t>و </a:t>
            </a:r>
            <a:r>
              <a:rPr lang="en-US" i="1" dirty="0" err="1"/>
              <a:t>Phormidium</a:t>
            </a:r>
            <a:r>
              <a:rPr lang="en-US" dirty="0"/>
              <a:t> </a:t>
            </a:r>
            <a:r>
              <a:rPr lang="ar-IQ" dirty="0"/>
              <a:t> و الأشكال الخيطية هي الأكثر شيوعا في هذا القسم من الطحالب و قد تظهر الشعيرة بشكل مستقيم كما في طحلب </a:t>
            </a:r>
            <a:r>
              <a:rPr lang="en-US" i="1" dirty="0" err="1"/>
              <a:t>Oscillatoria</a:t>
            </a:r>
            <a:r>
              <a:rPr lang="en-US" dirty="0"/>
              <a:t> </a:t>
            </a:r>
            <a:r>
              <a:rPr lang="ar-IQ" i="1" dirty="0"/>
              <a:t>او</a:t>
            </a:r>
            <a:r>
              <a:rPr lang="ar-IQ" dirty="0"/>
              <a:t> بشكل حلزوني كما في طحلب </a:t>
            </a:r>
            <a:r>
              <a:rPr lang="en-US" i="1" dirty="0"/>
              <a:t>Spirulina</a:t>
            </a:r>
            <a:r>
              <a:rPr lang="ar-IQ" dirty="0"/>
              <a:t> و </a:t>
            </a:r>
            <a:r>
              <a:rPr lang="en-US" i="1" dirty="0" err="1"/>
              <a:t>Anthrospira</a:t>
            </a:r>
            <a:endParaRPr lang="en-US" dirty="0"/>
          </a:p>
        </p:txBody>
      </p:sp>
    </p:spTree>
    <p:extLst>
      <p:ext uri="{BB962C8B-B14F-4D97-AF65-F5344CB8AC3E}">
        <p14:creationId xmlns:p14="http://schemas.microsoft.com/office/powerpoint/2010/main" val="3138140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r" rtl="1"/>
            <a:r>
              <a:rPr lang="ar-IQ" dirty="0"/>
              <a:t>قد تكون اكثر من شعيرة داخل الغمد الجيلاتيني  كما في طحلب </a:t>
            </a:r>
            <a:r>
              <a:rPr lang="en-US" i="1" dirty="0" err="1"/>
              <a:t>Microcoleus</a:t>
            </a:r>
            <a:r>
              <a:rPr lang="ar-IQ" dirty="0"/>
              <a:t> او تظهر الشعيرات داخل كتل جيلاتينية بشكل منتظم او غير منتظم كما هو الحال في طحلب </a:t>
            </a:r>
            <a:r>
              <a:rPr lang="en-US" i="1" dirty="0" err="1"/>
              <a:t>Nostoc</a:t>
            </a:r>
            <a:r>
              <a:rPr lang="ar-IQ" dirty="0"/>
              <a:t> و قد تتشابة جميع الخلايا في الشعيرة او قد تلاحظ بعض الخلايا مختلفة حيث تكون في بعض الطحالب نهاية الشعرة مستدقة كما في الاجناس </a:t>
            </a:r>
            <a:r>
              <a:rPr lang="en-US" i="1" dirty="0" err="1"/>
              <a:t>Gleothichia</a:t>
            </a:r>
            <a:r>
              <a:rPr lang="en-US" i="1" dirty="0"/>
              <a:t> </a:t>
            </a:r>
            <a:r>
              <a:rPr lang="ar-IQ" i="1" dirty="0"/>
              <a:t>, </a:t>
            </a:r>
            <a:r>
              <a:rPr lang="en-US" i="1" dirty="0"/>
              <a:t> </a:t>
            </a:r>
            <a:r>
              <a:rPr lang="en-US" i="1" dirty="0" err="1"/>
              <a:t>Calothrix</a:t>
            </a:r>
            <a:r>
              <a:rPr lang="ar-IQ" i="1" dirty="0"/>
              <a:t>و</a:t>
            </a:r>
            <a:r>
              <a:rPr lang="en-US" i="1" dirty="0"/>
              <a:t>  </a:t>
            </a:r>
            <a:r>
              <a:rPr lang="en-US" i="1" dirty="0" err="1"/>
              <a:t>Rivularia</a:t>
            </a:r>
            <a:endParaRPr lang="en-US" dirty="0"/>
          </a:p>
        </p:txBody>
      </p:sp>
    </p:spTree>
    <p:extLst>
      <p:ext uri="{BB962C8B-B14F-4D97-AF65-F5344CB8AC3E}">
        <p14:creationId xmlns:p14="http://schemas.microsoft.com/office/powerpoint/2010/main" val="343757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r" rtl="1"/>
            <a:r>
              <a:rPr lang="ar-IQ" i="1" dirty="0"/>
              <a:t>بعض </a:t>
            </a:r>
            <a:r>
              <a:rPr lang="ar-IQ" dirty="0"/>
              <a:t>الشعيرات تتفرع تفرع كاذب </a:t>
            </a:r>
            <a:r>
              <a:rPr lang="en-US" dirty="0"/>
              <a:t>False branches </a:t>
            </a:r>
            <a:r>
              <a:rPr lang="ar-SA" dirty="0"/>
              <a:t>ينشأ من تكسر الغمد الجيلاتيني او انحراف خلايا الشعرة و نموها داحل التفرعات كما في طحلب </a:t>
            </a:r>
            <a:r>
              <a:rPr lang="en-US" i="1" dirty="0" err="1"/>
              <a:t>Scytonema</a:t>
            </a:r>
            <a:r>
              <a:rPr lang="en-US" i="1" dirty="0"/>
              <a:t> </a:t>
            </a:r>
            <a:r>
              <a:rPr lang="ar-SA" dirty="0"/>
              <a:t>و الخيط المتعدد الصفوف من الخلايا يتكون نتيجة لأنقسام في اكثر من مستوى واحد كما في طحلب </a:t>
            </a:r>
            <a:r>
              <a:rPr lang="en-US" i="1" dirty="0" err="1"/>
              <a:t>Stigonema</a:t>
            </a:r>
            <a:r>
              <a:rPr lang="ar-SA" i="1" dirty="0"/>
              <a:t> .</a:t>
            </a:r>
            <a:endParaRPr lang="en-US" dirty="0"/>
          </a:p>
          <a:p>
            <a:pPr algn="r" rtl="1"/>
            <a:endParaRPr lang="en-US" dirty="0"/>
          </a:p>
        </p:txBody>
      </p:sp>
    </p:spTree>
    <p:extLst>
      <p:ext uri="{BB962C8B-B14F-4D97-AF65-F5344CB8AC3E}">
        <p14:creationId xmlns:p14="http://schemas.microsoft.com/office/powerpoint/2010/main" val="1127339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IQ" dirty="0"/>
              <a:t>تعرف شعبة الطحالب الخضر المزرقة ايضا ً باسم الطحالب الهلامية </a:t>
            </a:r>
            <a:r>
              <a:rPr lang="en-US" dirty="0" err="1"/>
              <a:t>Myxophyta</a:t>
            </a:r>
            <a:r>
              <a:rPr lang="en-US" dirty="0"/>
              <a:t> </a:t>
            </a:r>
            <a:r>
              <a:rPr lang="ar-IQ" dirty="0"/>
              <a:t>وذلك لكونها محاطة بغمد جيلاتيني وتعرف ايضاً باسم البكتريا الخضراء المزرقة </a:t>
            </a:r>
            <a:r>
              <a:rPr lang="en-US" dirty="0"/>
              <a:t> Cyanobacteria </a:t>
            </a:r>
            <a:r>
              <a:rPr lang="ar-IQ" dirty="0"/>
              <a:t> وذلك لوجود تشابه بينها وبين البكتريا من عدة اوجه </a:t>
            </a:r>
            <a:endParaRPr lang="en-US" dirty="0"/>
          </a:p>
        </p:txBody>
      </p:sp>
    </p:spTree>
    <p:extLst>
      <p:ext uri="{BB962C8B-B14F-4D97-AF65-F5344CB8AC3E}">
        <p14:creationId xmlns:p14="http://schemas.microsoft.com/office/powerpoint/2010/main" val="3118193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t>التكاثر </a:t>
            </a:r>
            <a:r>
              <a:rPr lang="en-US" b="1" dirty="0"/>
              <a:t>Reproduction</a:t>
            </a:r>
            <a:r>
              <a:rPr lang="en-US" dirty="0"/>
              <a:t/>
            </a:r>
            <a:br>
              <a:rPr lang="en-US" dirty="0"/>
            </a:br>
            <a:endParaRPr lang="en-US" dirty="0"/>
          </a:p>
        </p:txBody>
      </p:sp>
      <p:sp>
        <p:nvSpPr>
          <p:cNvPr id="3" name="عنصر نائب للمحتوى 2"/>
          <p:cNvSpPr>
            <a:spLocks noGrp="1"/>
          </p:cNvSpPr>
          <p:nvPr>
            <p:ph idx="1"/>
          </p:nvPr>
        </p:nvSpPr>
        <p:spPr/>
        <p:txBody>
          <a:bodyPr>
            <a:normAutofit fontScale="92500" lnSpcReduction="10000"/>
          </a:bodyPr>
          <a:lstStyle/>
          <a:p>
            <a:pPr algn="r" rtl="1"/>
            <a:r>
              <a:rPr lang="ar-IQ" dirty="0"/>
              <a:t>ينعدم التكاثر الجنسي في الطحالب الخضر المزرقة لذلك فهي تتكاثر تكاثرا ً خضريا ً و لا جنسيا ً فقط </a:t>
            </a:r>
            <a:endParaRPr lang="en-US" dirty="0"/>
          </a:p>
          <a:p>
            <a:pPr algn="r" rtl="1"/>
            <a:r>
              <a:rPr lang="ar-IQ" b="1" dirty="0"/>
              <a:t>التكاثر الخضري </a:t>
            </a:r>
            <a:r>
              <a:rPr lang="en-US" b="1" dirty="0"/>
              <a:t>Vegetative Reproduction</a:t>
            </a:r>
            <a:endParaRPr lang="en-US" dirty="0"/>
          </a:p>
          <a:p>
            <a:pPr algn="r" rtl="1"/>
            <a:r>
              <a:rPr lang="ar-IQ" dirty="0"/>
              <a:t>ويحدث بطريقتين :- </a:t>
            </a:r>
            <a:endParaRPr lang="en-US" dirty="0"/>
          </a:p>
          <a:p>
            <a:pPr lvl="0" algn="r" rtl="1"/>
            <a:r>
              <a:rPr lang="ar-IQ" b="1" dirty="0"/>
              <a:t>الانقسام الخلوي البسيط </a:t>
            </a:r>
            <a:r>
              <a:rPr lang="en-US" b="1" dirty="0"/>
              <a:t>Binary fission </a:t>
            </a:r>
            <a:endParaRPr lang="en-US" dirty="0"/>
          </a:p>
          <a:p>
            <a:pPr algn="r" rtl="1"/>
            <a:r>
              <a:rPr lang="ar-IQ" dirty="0"/>
              <a:t>          يحدث في الانواع احادية الخلية وقد تبقى الخلية المنقسمة داخل نفس الغلاف الجيلاتيني للخلية الام وقد تتكرر الانقسامات مكونة تجمعات داخل نفس الغلاف الجيلاتيني كما في طحلب </a:t>
            </a:r>
            <a:r>
              <a:rPr lang="en-US" i="1" dirty="0"/>
              <a:t> </a:t>
            </a:r>
            <a:r>
              <a:rPr lang="en-US" i="1" dirty="0" err="1"/>
              <a:t>Chrococcus</a:t>
            </a:r>
            <a:r>
              <a:rPr lang="en-US" dirty="0"/>
              <a:t> </a:t>
            </a:r>
          </a:p>
          <a:p>
            <a:pPr algn="r" rtl="1"/>
            <a:endParaRPr lang="en-US" dirty="0"/>
          </a:p>
        </p:txBody>
      </p:sp>
    </p:spTree>
    <p:extLst>
      <p:ext uri="{BB962C8B-B14F-4D97-AF65-F5344CB8AC3E}">
        <p14:creationId xmlns:p14="http://schemas.microsoft.com/office/powerpoint/2010/main" val="104492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lvl="0" algn="r" rtl="1"/>
            <a:r>
              <a:rPr lang="ar-IQ" b="1" dirty="0"/>
              <a:t>التجزؤ </a:t>
            </a:r>
            <a:r>
              <a:rPr lang="en-US" b="1" dirty="0"/>
              <a:t>Fragmentation </a:t>
            </a:r>
            <a:endParaRPr lang="en-US" dirty="0"/>
          </a:p>
          <a:p>
            <a:pPr algn="r" rtl="1"/>
            <a:r>
              <a:rPr lang="ar-IQ" dirty="0"/>
              <a:t>        ويحدث في الانواع الخيطية اذ تموت بعض الخلايا الخضرية البينية  بسبب العمر او اي عامل بيئي اخر فتصبح اقراص انفصال </a:t>
            </a:r>
            <a:r>
              <a:rPr lang="en-US" dirty="0"/>
              <a:t>Separating discs </a:t>
            </a:r>
            <a:r>
              <a:rPr lang="ar-IQ" dirty="0"/>
              <a:t> لمجموعة الخلايا الخضرية التي تنحصر بين هذه الخلايا الميتة التي تنفصل وتبدأ بتكوين طحلب </a:t>
            </a:r>
            <a:r>
              <a:rPr lang="ar-IQ" dirty="0" smtClean="0"/>
              <a:t>جديد</a:t>
            </a:r>
            <a:r>
              <a:rPr lang="ar-IQ" dirty="0"/>
              <a:t> تعرف </a:t>
            </a:r>
            <a:r>
              <a:rPr lang="ar-IQ" dirty="0" smtClean="0"/>
              <a:t>بـ </a:t>
            </a:r>
            <a:r>
              <a:rPr lang="en-US" dirty="0" err="1"/>
              <a:t>Hormogonia</a:t>
            </a:r>
            <a:r>
              <a:rPr lang="en-US" dirty="0"/>
              <a:t> </a:t>
            </a:r>
            <a:r>
              <a:rPr lang="ar-IQ" dirty="0"/>
              <a:t> , اما بالنسبة للمستعمرات فقد تتجزأ بعض خلايا المستعمرة وتنفصل لتبدأ بتكوين مستعمرات جديدة . </a:t>
            </a:r>
            <a:endParaRPr lang="en-US" dirty="0"/>
          </a:p>
          <a:p>
            <a:pPr algn="r" rtl="1"/>
            <a:endParaRPr lang="en-US" dirty="0"/>
          </a:p>
        </p:txBody>
      </p:sp>
    </p:spTree>
    <p:extLst>
      <p:ext uri="{BB962C8B-B14F-4D97-AF65-F5344CB8AC3E}">
        <p14:creationId xmlns:p14="http://schemas.microsoft.com/office/powerpoint/2010/main" val="187338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t>التكاثر اللاجنسي </a:t>
            </a:r>
            <a:r>
              <a:rPr lang="en-US" b="1" dirty="0"/>
              <a:t>Asexual Reproduction </a:t>
            </a:r>
            <a:r>
              <a:rPr lang="en-US" dirty="0"/>
              <a:t/>
            </a:r>
            <a:br>
              <a:rPr lang="en-US" dirty="0"/>
            </a:br>
            <a:endParaRPr lang="en-US" dirty="0"/>
          </a:p>
        </p:txBody>
      </p:sp>
      <p:sp>
        <p:nvSpPr>
          <p:cNvPr id="3" name="عنصر نائب للمحتوى 2"/>
          <p:cNvSpPr>
            <a:spLocks noGrp="1"/>
          </p:cNvSpPr>
          <p:nvPr>
            <p:ph idx="1"/>
          </p:nvPr>
        </p:nvSpPr>
        <p:spPr/>
        <p:txBody>
          <a:bodyPr>
            <a:normAutofit lnSpcReduction="10000"/>
          </a:bodyPr>
          <a:lstStyle/>
          <a:p>
            <a:pPr algn="r" rtl="1"/>
            <a:r>
              <a:rPr lang="ar-IQ" dirty="0"/>
              <a:t>ويحدث بتكوين الخلايا او الابواغ التالية :- </a:t>
            </a:r>
            <a:endParaRPr lang="en-US" dirty="0"/>
          </a:p>
          <a:p>
            <a:pPr lvl="0" algn="r" rtl="1"/>
            <a:r>
              <a:rPr lang="ar-IQ" b="1" dirty="0"/>
              <a:t>الخلية الساكنة </a:t>
            </a:r>
            <a:r>
              <a:rPr lang="en-US" b="1" dirty="0" err="1"/>
              <a:t>Akinete</a:t>
            </a:r>
            <a:r>
              <a:rPr lang="en-US" b="1" dirty="0"/>
              <a:t> </a:t>
            </a:r>
            <a:r>
              <a:rPr lang="ar-IQ" b="1" dirty="0"/>
              <a:t> /</a:t>
            </a:r>
            <a:r>
              <a:rPr lang="ar-IQ" dirty="0"/>
              <a:t> وهي عبارة عن خلية خضرية تكبر بالحجم وتمتلئ بحبيبات الغذاء المخزون </a:t>
            </a:r>
            <a:r>
              <a:rPr lang="en-US" dirty="0" err="1"/>
              <a:t>Cyanophycin</a:t>
            </a:r>
            <a:r>
              <a:rPr lang="en-US" dirty="0"/>
              <a:t> granules</a:t>
            </a:r>
            <a:r>
              <a:rPr lang="ar-IQ" dirty="0"/>
              <a:t> كما تحتوي على </a:t>
            </a:r>
            <a:r>
              <a:rPr lang="en-US" dirty="0"/>
              <a:t>DNA</a:t>
            </a:r>
            <a:r>
              <a:rPr lang="ar-IQ" dirty="0"/>
              <a:t> وتحيط نفسها بجدار سميك وتبقى هذه الخلية بفترة سكون لفترة ثم تنمو الى طحلب جديد او قد تنقسم محتوياتها الى ابواغ ينمو كل منها بعد تحرره الى طحلب جديد .</a:t>
            </a:r>
            <a:endParaRPr lang="en-US" dirty="0"/>
          </a:p>
          <a:p>
            <a:pPr algn="r" rtl="1"/>
            <a:r>
              <a:rPr lang="ar-IQ" dirty="0"/>
              <a:t>وتتواجد هذه الخلية في الانواع الخيطية كما في طحلب </a:t>
            </a:r>
            <a:r>
              <a:rPr lang="ar-IQ" i="1" dirty="0"/>
              <a:t> </a:t>
            </a:r>
            <a:r>
              <a:rPr lang="en-US" i="1" dirty="0"/>
              <a:t>Anabaena</a:t>
            </a:r>
            <a:endParaRPr lang="en-US" dirty="0"/>
          </a:p>
        </p:txBody>
      </p:sp>
    </p:spTree>
    <p:extLst>
      <p:ext uri="{BB962C8B-B14F-4D97-AF65-F5344CB8AC3E}">
        <p14:creationId xmlns:p14="http://schemas.microsoft.com/office/powerpoint/2010/main" val="151645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pPr algn="r" rtl="1"/>
            <a:r>
              <a:rPr lang="ar-IQ" b="1" dirty="0"/>
              <a:t>الحويصلة المغايرة </a:t>
            </a:r>
            <a:r>
              <a:rPr lang="en-US" b="1" dirty="0" err="1"/>
              <a:t>Heterocysts</a:t>
            </a:r>
            <a:r>
              <a:rPr lang="en-US" b="1" dirty="0"/>
              <a:t>  </a:t>
            </a:r>
            <a:r>
              <a:rPr lang="ar-IQ" b="1" dirty="0"/>
              <a:t>/</a:t>
            </a:r>
            <a:r>
              <a:rPr lang="ar-IQ" dirty="0"/>
              <a:t> وهي خلية خضرية متحورة محاطة بجدارس ثلاثي الطبقات ولها محتويات متجانسة و متكاثفة من حبيبات </a:t>
            </a:r>
            <a:r>
              <a:rPr lang="en-US" dirty="0" err="1"/>
              <a:t>Cyanophycin</a:t>
            </a:r>
            <a:r>
              <a:rPr lang="en-US" dirty="0"/>
              <a:t> granules</a:t>
            </a:r>
            <a:r>
              <a:rPr lang="ar-IQ" dirty="0"/>
              <a:t> وتحتوي على كلوروفيل </a:t>
            </a:r>
            <a:r>
              <a:rPr lang="en-US" dirty="0"/>
              <a:t>a</a:t>
            </a:r>
            <a:r>
              <a:rPr lang="ar-IQ" dirty="0"/>
              <a:t> وتفتقر الى وجود صبغات البيلوبروتين ولها عقدة او عقدتين قطبية تمثل مناطق اتصالها بالخلايا الخضرية المجاورة ان لهذه الخلية القدرة على تثبيت النتروجين الجوي  لاحتوائها على انزيم </a:t>
            </a:r>
            <a:r>
              <a:rPr lang="en-US" dirty="0" err="1"/>
              <a:t>Nitrogenase</a:t>
            </a:r>
            <a:r>
              <a:rPr lang="en-US" dirty="0"/>
              <a:t> </a:t>
            </a:r>
            <a:r>
              <a:rPr lang="ar-IQ" dirty="0"/>
              <a:t> ، و تفتقر هذه الخلايا النظام الضوئي الثاني المنتج لأنه يبطل عمل الأنزيم و تعد الحويصلات المغايرة من طرق التكاثر اللاجنسي في الطحالب الخضر- المزرقة و ذلك لأنها المناطق التي تتكسر عندها خلايا الشعرة و تتكون الهرموكونيا</a:t>
            </a:r>
            <a:endParaRPr lang="en-US" dirty="0"/>
          </a:p>
        </p:txBody>
      </p:sp>
    </p:spTree>
    <p:extLst>
      <p:ext uri="{BB962C8B-B14F-4D97-AF65-F5344CB8AC3E}">
        <p14:creationId xmlns:p14="http://schemas.microsoft.com/office/powerpoint/2010/main" val="3458292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r" rtl="1"/>
            <a:r>
              <a:rPr lang="ar-IQ" b="1" dirty="0"/>
              <a:t>الابواغ الخارجية </a:t>
            </a:r>
            <a:r>
              <a:rPr lang="en-US" b="1" dirty="0"/>
              <a:t>/ Exospores</a:t>
            </a:r>
            <a:r>
              <a:rPr lang="en-US" dirty="0"/>
              <a:t> </a:t>
            </a:r>
            <a:r>
              <a:rPr lang="ar-IQ" dirty="0"/>
              <a:t>تنشأهذه الابواغ بتخصر قمة الجدار الخلوي للخلية وانفصاله بشكل تركيب كروي مع جزء من محتويات الخلية الام وقد تبقى هذه الابواغ متصلة بالخلية الام لتكون سلسلة متلاصقة تسقط بعدها وينمو كل منها الى طحلب جديد ويمكن ملاحظتها في طحلب </a:t>
            </a:r>
            <a:r>
              <a:rPr lang="en-US" i="1" dirty="0"/>
              <a:t>      .</a:t>
            </a:r>
            <a:r>
              <a:rPr lang="en-US" i="1" dirty="0" err="1"/>
              <a:t>Chamaesiphon</a:t>
            </a:r>
            <a:endParaRPr lang="en-US" dirty="0"/>
          </a:p>
        </p:txBody>
      </p:sp>
    </p:spTree>
    <p:extLst>
      <p:ext uri="{BB962C8B-B14F-4D97-AF65-F5344CB8AC3E}">
        <p14:creationId xmlns:p14="http://schemas.microsoft.com/office/powerpoint/2010/main" val="352455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pPr algn="just" rtl="1"/>
            <a:r>
              <a:rPr lang="ar-IQ" b="1" dirty="0"/>
              <a:t>الابواغ الداخلية </a:t>
            </a:r>
            <a:r>
              <a:rPr lang="en-US" b="1" dirty="0"/>
              <a:t>Endospores </a:t>
            </a:r>
            <a:r>
              <a:rPr lang="ar-IQ" b="1" dirty="0"/>
              <a:t>/ </a:t>
            </a:r>
            <a:r>
              <a:rPr lang="ar-IQ" dirty="0"/>
              <a:t> تتكون هذه الابواغ بانقسام بروتوبلاست </a:t>
            </a:r>
            <a:r>
              <a:rPr lang="ar-IQ" dirty="0" smtClean="0"/>
              <a:t>الخلية مع </a:t>
            </a:r>
            <a:r>
              <a:rPr lang="ar-IQ" dirty="0"/>
              <a:t>المادة النووية الى جزئين او اكثر تتحررمن الخلية الام لتنمو الى طحالب </a:t>
            </a:r>
            <a:r>
              <a:rPr lang="ar-IQ" dirty="0" smtClean="0"/>
              <a:t>جديدة كما </a:t>
            </a:r>
            <a:r>
              <a:rPr lang="ar-IQ" dirty="0"/>
              <a:t>في طحلب  </a:t>
            </a:r>
            <a:r>
              <a:rPr lang="en-US" i="1" dirty="0" err="1" smtClean="0"/>
              <a:t>Dermocarpa</a:t>
            </a:r>
            <a:endParaRPr lang="ar-IQ" i="1" dirty="0" smtClean="0"/>
          </a:p>
          <a:p>
            <a:pPr algn="r" rtl="1"/>
            <a:r>
              <a:rPr lang="ar-IQ" b="1" dirty="0"/>
              <a:t>الابواغ او الاكياس الصغيرة </a:t>
            </a:r>
            <a:r>
              <a:rPr lang="en-US" b="1" dirty="0" err="1"/>
              <a:t>Nannospores</a:t>
            </a:r>
            <a:r>
              <a:rPr lang="en-US" b="1" dirty="0"/>
              <a:t> or </a:t>
            </a:r>
            <a:r>
              <a:rPr lang="en-US" b="1" dirty="0" err="1"/>
              <a:t>Nannocysts</a:t>
            </a:r>
            <a:r>
              <a:rPr lang="ar-IQ" b="1" dirty="0"/>
              <a:t>/</a:t>
            </a:r>
            <a:endParaRPr lang="en-US" dirty="0"/>
          </a:p>
          <a:p>
            <a:pPr algn="r" rtl="1"/>
            <a:r>
              <a:rPr lang="ar-IQ" b="1" dirty="0"/>
              <a:t>     </a:t>
            </a:r>
            <a:r>
              <a:rPr lang="ar-IQ" dirty="0"/>
              <a:t>وتتكون بانقسام الخلية البسيط بشكل متكرر وسريع فتتكون خلايا اصغر من الخلايا الام وتكبربعدها بالحجم مكونة طحلب يشابه الطحلب الام كما في طحلب </a:t>
            </a:r>
            <a:r>
              <a:rPr lang="en-US" i="1" dirty="0" err="1"/>
              <a:t>Gloeocapsa</a:t>
            </a:r>
            <a:endParaRPr lang="en-US" dirty="0"/>
          </a:p>
          <a:p>
            <a:pPr algn="just" rtl="1"/>
            <a:endParaRPr lang="en-US" dirty="0"/>
          </a:p>
        </p:txBody>
      </p:sp>
    </p:spTree>
    <p:extLst>
      <p:ext uri="{BB962C8B-B14F-4D97-AF65-F5344CB8AC3E}">
        <p14:creationId xmlns:p14="http://schemas.microsoft.com/office/powerpoint/2010/main" val="53636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r" rtl="1"/>
            <a:r>
              <a:rPr lang="ar-IQ" b="1" dirty="0"/>
              <a:t>ابواغ او اكياس </a:t>
            </a:r>
            <a:r>
              <a:rPr lang="en-US" b="1" dirty="0" err="1"/>
              <a:t>Hormospores</a:t>
            </a:r>
            <a:r>
              <a:rPr lang="en-US" b="1" dirty="0"/>
              <a:t> or </a:t>
            </a:r>
            <a:r>
              <a:rPr lang="en-US" b="1" dirty="0" err="1"/>
              <a:t>Hormocysts</a:t>
            </a:r>
            <a:r>
              <a:rPr lang="en-US" i="1" dirty="0"/>
              <a:t> </a:t>
            </a:r>
            <a:r>
              <a:rPr lang="ar-IQ" dirty="0"/>
              <a:t>/ </a:t>
            </a:r>
            <a:endParaRPr lang="en-US" dirty="0"/>
          </a:p>
          <a:p>
            <a:pPr algn="r" rtl="1"/>
            <a:r>
              <a:rPr lang="ar-IQ" b="1" dirty="0"/>
              <a:t>      </a:t>
            </a:r>
            <a:r>
              <a:rPr lang="ar-IQ" dirty="0"/>
              <a:t>يحدث في بعض الاجناس ان تحيط مجموعة</a:t>
            </a:r>
            <a:r>
              <a:rPr lang="ar-IQ" b="1" dirty="0"/>
              <a:t> </a:t>
            </a:r>
            <a:r>
              <a:rPr lang="ar-IQ" dirty="0"/>
              <a:t>من الخلايا الخضرية الطرفية نفسها   بجدارسميك  لكون الظروف البيئية غير ملائمة وتبقى محتفظة بحيويتها لحين توفر الظروف الملائمة لتنمو الى طحلب جديد .</a:t>
            </a:r>
            <a:endParaRPr lang="en-US" dirty="0"/>
          </a:p>
          <a:p>
            <a:pPr algn="r" rtl="1"/>
            <a:endParaRPr lang="en-US" dirty="0"/>
          </a:p>
        </p:txBody>
      </p:sp>
    </p:spTree>
    <p:extLst>
      <p:ext uri="{BB962C8B-B14F-4D97-AF65-F5344CB8AC3E}">
        <p14:creationId xmlns:p14="http://schemas.microsoft.com/office/powerpoint/2010/main" val="937623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575657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478990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08871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a:t>لذلك وضعت هذه الطحالب مع البكتريا في مملكة الابتدائيات </a:t>
            </a:r>
            <a:r>
              <a:rPr lang="en-US" dirty="0"/>
              <a:t> </a:t>
            </a:r>
            <a:r>
              <a:rPr lang="en-US" dirty="0" err="1"/>
              <a:t>Monera</a:t>
            </a:r>
            <a:r>
              <a:rPr lang="ar-IQ" dirty="0"/>
              <a:t>وفقاً للتصنيف الحديث . </a:t>
            </a:r>
            <a:r>
              <a:rPr lang="en-US" dirty="0"/>
              <a:t/>
            </a:r>
            <a:br>
              <a:rPr lang="en-US" dirty="0"/>
            </a:br>
            <a:endParaRPr lang="en-US" dirty="0"/>
          </a:p>
        </p:txBody>
      </p:sp>
      <p:sp>
        <p:nvSpPr>
          <p:cNvPr id="3" name="عنصر نائب للمحتوى 2"/>
          <p:cNvSpPr>
            <a:spLocks noGrp="1"/>
          </p:cNvSpPr>
          <p:nvPr>
            <p:ph idx="1"/>
          </p:nvPr>
        </p:nvSpPr>
        <p:spPr>
          <a:xfrm>
            <a:off x="1043492" y="2348880"/>
            <a:ext cx="6777317" cy="3508977"/>
          </a:xfrm>
        </p:spPr>
        <p:txBody>
          <a:bodyPr>
            <a:normAutofit fontScale="77500" lnSpcReduction="20000"/>
          </a:bodyPr>
          <a:lstStyle/>
          <a:p>
            <a:pPr lvl="0" algn="just" rtl="1"/>
            <a:r>
              <a:rPr lang="ar-IQ" dirty="0"/>
              <a:t> تكون افرادها بدائية النواة  </a:t>
            </a:r>
            <a:r>
              <a:rPr lang="en-US" dirty="0"/>
              <a:t>Prokaryotic organisms</a:t>
            </a:r>
          </a:p>
          <a:p>
            <a:pPr lvl="0" algn="just" rtl="1"/>
            <a:r>
              <a:rPr lang="ar-IQ" dirty="0"/>
              <a:t>تكون فاقدة للاسواط </a:t>
            </a:r>
            <a:endParaRPr lang="en-US" dirty="0"/>
          </a:p>
          <a:p>
            <a:pPr lvl="0" algn="just" rtl="1"/>
            <a:r>
              <a:rPr lang="ar-IQ" dirty="0"/>
              <a:t>لايحدث فيها تكاثر جنسي ولا تحوي اعضاء تكاثرية جنسية </a:t>
            </a:r>
            <a:endParaRPr lang="en-US" dirty="0"/>
          </a:p>
          <a:p>
            <a:pPr lvl="0" algn="just" rtl="1"/>
            <a:r>
              <a:rPr lang="ar-IQ" dirty="0"/>
              <a:t>حساسيتهما للمضادات الحيوية  </a:t>
            </a:r>
            <a:r>
              <a:rPr lang="en-US" dirty="0"/>
              <a:t>Antibiotics</a:t>
            </a:r>
            <a:r>
              <a:rPr lang="ar-IQ" dirty="0"/>
              <a:t> .</a:t>
            </a:r>
            <a:endParaRPr lang="en-US" dirty="0"/>
          </a:p>
          <a:p>
            <a:pPr lvl="0" algn="just" rtl="1"/>
            <a:r>
              <a:rPr lang="ar-IQ" dirty="0"/>
              <a:t>لهما تركيب جدار خلوي مشابة لتركيب جدار البكتريا السالبة لصبغة كرام </a:t>
            </a:r>
            <a:r>
              <a:rPr lang="en-US" dirty="0"/>
              <a:t>Gram </a:t>
            </a:r>
            <a:r>
              <a:rPr lang="en-US" dirty="0" err="1"/>
              <a:t>nagative</a:t>
            </a:r>
            <a:r>
              <a:rPr lang="en-US" dirty="0"/>
              <a:t> bacteria</a:t>
            </a:r>
            <a:r>
              <a:rPr lang="ar-IQ" dirty="0"/>
              <a:t> .</a:t>
            </a:r>
            <a:endParaRPr lang="en-US" dirty="0"/>
          </a:p>
          <a:p>
            <a:pPr lvl="0" algn="just" rtl="1"/>
            <a:r>
              <a:rPr lang="ar-IQ" dirty="0"/>
              <a:t>قابليتها على التمثيل الحيوي لللأورنثين .</a:t>
            </a:r>
            <a:endParaRPr lang="en-US" dirty="0"/>
          </a:p>
          <a:p>
            <a:pPr lvl="0" algn="just" rtl="1"/>
            <a:r>
              <a:rPr lang="ar-IQ" dirty="0"/>
              <a:t>لا تحتوي على </a:t>
            </a:r>
            <a:r>
              <a:rPr lang="ar-IQ" dirty="0" smtClean="0"/>
              <a:t>بلاستيدة</a:t>
            </a:r>
            <a:r>
              <a:rPr lang="ar-IQ" dirty="0"/>
              <a:t> تكون افرادها بدائية النواة  </a:t>
            </a:r>
            <a:r>
              <a:rPr lang="en-US" dirty="0"/>
              <a:t>Prokaryotic </a:t>
            </a:r>
            <a:r>
              <a:rPr lang="en-US" dirty="0" smtClean="0"/>
              <a:t>organisms</a:t>
            </a:r>
            <a:endParaRPr lang="en-US" dirty="0"/>
          </a:p>
        </p:txBody>
      </p:sp>
    </p:spTree>
    <p:extLst>
      <p:ext uri="{BB962C8B-B14F-4D97-AF65-F5344CB8AC3E}">
        <p14:creationId xmlns:p14="http://schemas.microsoft.com/office/powerpoint/2010/main" val="3486458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2821072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4188886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015382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2444512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774748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222488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810884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288475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93725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63082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t>البيئة و التواجد </a:t>
            </a:r>
            <a:r>
              <a:rPr lang="en-US" b="1" dirty="0"/>
              <a:t>Environments and occurrence</a:t>
            </a:r>
            <a:endParaRPr lang="en-US" dirty="0"/>
          </a:p>
        </p:txBody>
      </p:sp>
      <p:sp>
        <p:nvSpPr>
          <p:cNvPr id="3" name="عنصر نائب للمحتوى 2"/>
          <p:cNvSpPr>
            <a:spLocks noGrp="1"/>
          </p:cNvSpPr>
          <p:nvPr>
            <p:ph idx="1"/>
          </p:nvPr>
        </p:nvSpPr>
        <p:spPr>
          <a:xfrm>
            <a:off x="1043492" y="2368295"/>
            <a:ext cx="6777317" cy="3508977"/>
          </a:xfrm>
        </p:spPr>
        <p:txBody>
          <a:bodyPr>
            <a:normAutofit fontScale="85000" lnSpcReduction="20000"/>
          </a:bodyPr>
          <a:lstStyle/>
          <a:p>
            <a:pPr algn="just" rtl="1"/>
            <a:r>
              <a:rPr lang="ar-IQ" b="1" dirty="0"/>
              <a:t>تضم </a:t>
            </a:r>
            <a:r>
              <a:rPr lang="ar-IQ" dirty="0"/>
              <a:t>هذه الشعبة 1500 نوع و تنتشر في مختلف البيئات المائية و اليابسة كما ان بعضها يقطن البيئة البحريةبصورة عالقة او ملتصقة و ان بعض الأنواع تــــــعطي الصـــــــفة المميزة لأماكن تواجدها كما هو الحال في البحر الأحــــمر </a:t>
            </a:r>
            <a:r>
              <a:rPr lang="en-US" dirty="0"/>
              <a:t>Red </a:t>
            </a:r>
            <a:r>
              <a:rPr lang="en-US" dirty="0" smtClean="0"/>
              <a:t>sea</a:t>
            </a:r>
          </a:p>
          <a:p>
            <a:pPr algn="just" rtl="1"/>
            <a:r>
              <a:rPr lang="ar-IQ" dirty="0" smtClean="0"/>
              <a:t>اذ </a:t>
            </a:r>
            <a:r>
              <a:rPr lang="ar-IQ" dirty="0"/>
              <a:t>يعود سبب تسميته بهذا الأسم الى وجــــــود الطـــــــــــحلب</a:t>
            </a:r>
            <a:r>
              <a:rPr lang="en-US" dirty="0" err="1"/>
              <a:t>sp</a:t>
            </a:r>
            <a:r>
              <a:rPr lang="en-US" dirty="0"/>
              <a:t>  </a:t>
            </a:r>
            <a:r>
              <a:rPr lang="en-US" i="1" dirty="0" err="1"/>
              <a:t>Trichodesmum</a:t>
            </a:r>
            <a:r>
              <a:rPr lang="en-US" i="1" dirty="0"/>
              <a:t> </a:t>
            </a:r>
            <a:r>
              <a:rPr lang="ar-IQ" dirty="0"/>
              <a:t> الأخضر ـ المزرق بأعداد كبيرة لظهوره باللون </a:t>
            </a:r>
            <a:r>
              <a:rPr lang="ar-IQ" dirty="0" smtClean="0"/>
              <a:t>الأحمر</a:t>
            </a:r>
            <a:endParaRPr lang="en-US" dirty="0"/>
          </a:p>
        </p:txBody>
      </p:sp>
    </p:spTree>
    <p:extLst>
      <p:ext uri="{BB962C8B-B14F-4D97-AF65-F5344CB8AC3E}">
        <p14:creationId xmlns:p14="http://schemas.microsoft.com/office/powerpoint/2010/main" val="2435166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2399370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2070730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603319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782063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3907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790435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420626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2936933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655254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83850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092325"/>
            <a:ext cx="4762500" cy="4152900"/>
          </a:xfrm>
        </p:spPr>
      </p:pic>
    </p:spTree>
    <p:extLst>
      <p:ext uri="{BB962C8B-B14F-4D97-AF65-F5344CB8AC3E}">
        <p14:creationId xmlns:p14="http://schemas.microsoft.com/office/powerpoint/2010/main" val="6904551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2514520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4194965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439101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848252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630774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29630297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2840023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5273136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002396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45463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r" rtl="1"/>
            <a:r>
              <a:rPr lang="ar-IQ" dirty="0"/>
              <a:t>كما يتواجد العديد منها في المياه الملوثة بالمواد العضوية </a:t>
            </a:r>
            <a:r>
              <a:rPr lang="en-US" dirty="0"/>
              <a:t>Organic matter</a:t>
            </a:r>
            <a:r>
              <a:rPr lang="ar-IQ" dirty="0"/>
              <a:t> و التي تعد دلائل للتلوث مثل الأنواع </a:t>
            </a:r>
            <a:r>
              <a:rPr lang="en-US" i="1" dirty="0" err="1"/>
              <a:t>Oscilltoria</a:t>
            </a:r>
            <a:r>
              <a:rPr lang="en-US" i="1" dirty="0"/>
              <a:t> , Spirulina , </a:t>
            </a:r>
            <a:r>
              <a:rPr lang="en-US" i="1" dirty="0" err="1"/>
              <a:t>Merismoedia</a:t>
            </a:r>
            <a:r>
              <a:rPr lang="ar-IQ" dirty="0"/>
              <a:t> و قد يسبب تواجد بعض انواعها بصورة هائمة في المياه العذبة بحدوث ظاهرة ازدهار الماء او الأزدهار </a:t>
            </a:r>
            <a:r>
              <a:rPr lang="en-US" dirty="0" smtClean="0"/>
              <a:t>  Water</a:t>
            </a:r>
            <a:r>
              <a:rPr lang="en-US" dirty="0"/>
              <a:t> bloom(Blooming</a:t>
            </a:r>
          </a:p>
        </p:txBody>
      </p:sp>
    </p:spTree>
    <p:extLst>
      <p:ext uri="{BB962C8B-B14F-4D97-AF65-F5344CB8AC3E}">
        <p14:creationId xmlns:p14="http://schemas.microsoft.com/office/powerpoint/2010/main" val="34580607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1738005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21512872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val="202946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t>https://youtu.be/sbtmoM2dNu4</a:t>
            </a:r>
          </a:p>
          <a:p>
            <a:endParaRPr lang="en-US" dirty="0"/>
          </a:p>
        </p:txBody>
      </p:sp>
    </p:spTree>
    <p:extLst>
      <p:ext uri="{BB962C8B-B14F-4D97-AF65-F5344CB8AC3E}">
        <p14:creationId xmlns:p14="http://schemas.microsoft.com/office/powerpoint/2010/main" val="3369728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Water bloom</a:t>
            </a:r>
          </a:p>
        </p:txBody>
      </p:sp>
      <p:sp>
        <p:nvSpPr>
          <p:cNvPr id="3" name="عنصر نائب للمحتوى 2"/>
          <p:cNvSpPr>
            <a:spLocks noGrp="1"/>
          </p:cNvSpPr>
          <p:nvPr>
            <p:ph idx="1"/>
          </p:nvPr>
        </p:nvSpPr>
        <p:spPr/>
        <p:txBody>
          <a:bodyPr/>
          <a:lstStyle/>
          <a:p>
            <a:pPr algn="just" rtl="1"/>
            <a:r>
              <a:rPr lang="ar-IQ" dirty="0"/>
              <a:t>والتي تتمثل بالزيادة السريعة و المفاجاءة في اعداد نوع واحد او اكثر من الطحالب في المياه و التي تحدث في فصل معين او في فترات متقطعة  و من مسببات حدوث هذه الظاهرة توفر المغذيات و خصوصا العضوية منها و العوامل البيئية الملائمة التي تتمثل بدرجة الحرارة و الأضاءة و من الأنواع التي تسبب الأزدهار </a:t>
            </a:r>
            <a:r>
              <a:rPr lang="en-US" i="1" dirty="0" err="1"/>
              <a:t>Microcystis</a:t>
            </a:r>
            <a:r>
              <a:rPr lang="en-US" i="1" dirty="0"/>
              <a:t> </a:t>
            </a:r>
            <a:r>
              <a:rPr lang="ar-IQ" dirty="0"/>
              <a:t>و اغلب انواعه تكون سامه و طحلب </a:t>
            </a:r>
            <a:r>
              <a:rPr lang="en-US" i="1" dirty="0"/>
              <a:t>Anabaena</a:t>
            </a:r>
            <a:r>
              <a:rPr lang="ar-IQ" dirty="0"/>
              <a:t> و الطحلب </a:t>
            </a:r>
            <a:r>
              <a:rPr lang="en-US" i="1" dirty="0" err="1"/>
              <a:t>Aphanizomenon</a:t>
            </a:r>
            <a:r>
              <a:rPr lang="en-US" dirty="0"/>
              <a:t> </a:t>
            </a:r>
            <a:r>
              <a:rPr lang="ar-IQ" dirty="0"/>
              <a:t>،</a:t>
            </a:r>
            <a:endParaRPr lang="en-US" dirty="0"/>
          </a:p>
        </p:txBody>
      </p:sp>
    </p:spTree>
    <p:extLst>
      <p:ext uri="{BB962C8B-B14F-4D97-AF65-F5344CB8AC3E}">
        <p14:creationId xmlns:p14="http://schemas.microsoft.com/office/powerpoint/2010/main" val="5210004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21247</TotalTime>
  <Words>2021</Words>
  <Application>Microsoft Office PowerPoint</Application>
  <PresentationFormat>عرض على الشاشة (3:4)‏</PresentationFormat>
  <Paragraphs>82</Paragraphs>
  <Slides>72</Slides>
  <Notes>0</Notes>
  <HiddenSlides>0</HiddenSlides>
  <MMClips>1</MMClips>
  <ScaleCrop>false</ScaleCrop>
  <HeadingPairs>
    <vt:vector size="4" baseType="variant">
      <vt:variant>
        <vt:lpstr>نسق</vt:lpstr>
      </vt:variant>
      <vt:variant>
        <vt:i4>1</vt:i4>
      </vt:variant>
      <vt:variant>
        <vt:lpstr>عناوين الشرائح</vt:lpstr>
      </vt:variant>
      <vt:variant>
        <vt:i4>72</vt:i4>
      </vt:variant>
    </vt:vector>
  </HeadingPairs>
  <TitlesOfParts>
    <vt:vector size="73" baseType="lpstr">
      <vt:lpstr>حيوية</vt:lpstr>
      <vt:lpstr>قسم الطحالب الخضرـ المزرقة   Divison : Cyanophyta </vt:lpstr>
      <vt:lpstr>عرض تقديمي في PowerPoint</vt:lpstr>
      <vt:lpstr>عرض تقديمي في PowerPoint</vt:lpstr>
      <vt:lpstr>لذلك وضعت هذه الطحالب مع البكتريا في مملكة الابتدائيات  Moneraوفقاً للتصنيف الحديث .  </vt:lpstr>
      <vt:lpstr>البيئة و التواجد Environments and occurrence</vt:lpstr>
      <vt:lpstr>عرض تقديمي في PowerPoint</vt:lpstr>
      <vt:lpstr>عرض تقديمي في PowerPoint</vt:lpstr>
      <vt:lpstr>عرض تقديمي في PowerPoint</vt:lpstr>
      <vt:lpstr>Water bloom</vt:lpstr>
      <vt:lpstr>عرض تقديمي في PowerPoint</vt:lpstr>
      <vt:lpstr>General characteristic of Blue-green algae </vt:lpstr>
      <vt:lpstr>عرض تقديمي في PowerPoint</vt:lpstr>
      <vt:lpstr>ثانيا ً : التركيب الخلوي  </vt:lpstr>
      <vt:lpstr>وتحاط خلية الطحلب الاخضر المزرق عادة بجدار خلوي وطبقة خارجية من مادة جيلاتينية  تكون شفافة رقيقة او سميكة متعددة الطبقات اما البروتوبلاست فيتميز الى منطقتين:-  </vt:lpstr>
      <vt:lpstr>عرض تقديمي في PowerPoint</vt:lpstr>
      <vt:lpstr>البلاستيدات و الصبغات التمثيلية </vt:lpstr>
      <vt:lpstr>الكاروتينات Carotenoids  : </vt:lpstr>
      <vt:lpstr>عرض تقديمي في PowerPoint</vt:lpstr>
      <vt:lpstr>عرض تقديمي في PowerPoint</vt:lpstr>
      <vt:lpstr>الجدار الخلوي Cell Wall </vt:lpstr>
      <vt:lpstr>عرض تقديمي في PowerPoint</vt:lpstr>
      <vt:lpstr>الاسواط Flagella  </vt:lpstr>
      <vt:lpstr>عرض تقديمي في PowerPoint</vt:lpstr>
      <vt:lpstr>Giadkoff phenomenon )   )pigment adaptation                                              ظاهرة التكيف اللوني ( ظاهرة جايدكوف ) </vt:lpstr>
      <vt:lpstr>عرض تقديمي في PowerPoint</vt:lpstr>
      <vt:lpstr>الأشكال الخضرية في الطحالب الخضر- المزرقة:  </vt:lpstr>
      <vt:lpstr>الشكل الخضري المتعدد الخلايا    Multicellular form </vt:lpstr>
      <vt:lpstr>عرض تقديمي في PowerPoint</vt:lpstr>
      <vt:lpstr>عرض تقديمي في PowerPoint</vt:lpstr>
      <vt:lpstr>التكاثر Reproduction </vt:lpstr>
      <vt:lpstr>عرض تقديمي في PowerPoint</vt:lpstr>
      <vt:lpstr>التكاثر اللاجنسي Asexual Reproduction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sj</dc:creator>
  <cp:lastModifiedBy>sj</cp:lastModifiedBy>
  <cp:revision>20</cp:revision>
  <dcterms:created xsi:type="dcterms:W3CDTF">2019-10-22T08:40:45Z</dcterms:created>
  <dcterms:modified xsi:type="dcterms:W3CDTF">2019-11-06T15:42:06Z</dcterms:modified>
</cp:coreProperties>
</file>